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theme/theme2.xml" ContentType="application/vnd.openxmlformats-officedocument.theme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theme/theme3.xml" ContentType="application/vnd.openxmlformats-officedocument.theme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Override1.xml" ContentType="application/vnd.openxmlformats-officedocument.themeOverrid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2" r:id="rId1"/>
    <p:sldMasterId id="2147483759" r:id="rId2"/>
    <p:sldMasterId id="2147483778" r:id="rId3"/>
    <p:sldMasterId id="2147483790" r:id="rId4"/>
  </p:sldMasterIdLst>
  <p:notesMasterIdLst>
    <p:notesMasterId r:id="rId26"/>
  </p:notesMasterIdLst>
  <p:sldIdLst>
    <p:sldId id="582" r:id="rId5"/>
    <p:sldId id="532" r:id="rId6"/>
    <p:sldId id="585" r:id="rId7"/>
    <p:sldId id="538" r:id="rId8"/>
    <p:sldId id="543" r:id="rId9"/>
    <p:sldId id="545" r:id="rId10"/>
    <p:sldId id="583" r:id="rId11"/>
    <p:sldId id="560" r:id="rId12"/>
    <p:sldId id="561" r:id="rId13"/>
    <p:sldId id="563" r:id="rId14"/>
    <p:sldId id="584" r:id="rId15"/>
    <p:sldId id="553" r:id="rId16"/>
    <p:sldId id="547" r:id="rId17"/>
    <p:sldId id="577" r:id="rId18"/>
    <p:sldId id="567" r:id="rId19"/>
    <p:sldId id="548" r:id="rId20"/>
    <p:sldId id="588" r:id="rId21"/>
    <p:sldId id="569" r:id="rId22"/>
    <p:sldId id="578" r:id="rId23"/>
    <p:sldId id="551" r:id="rId24"/>
    <p:sldId id="572" r:id="rId25"/>
  </p:sldIdLst>
  <p:sldSz cx="9144000" cy="5143500" type="screen16x9"/>
  <p:notesSz cx="6813550" cy="9945688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8246F"/>
    <a:srgbClr val="000000"/>
    <a:srgbClr val="CC3300"/>
    <a:srgbClr val="000066"/>
    <a:srgbClr val="BBCFFB"/>
    <a:srgbClr val="55F587"/>
    <a:srgbClr val="6CF109"/>
    <a:srgbClr val="99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90" autoAdjust="0"/>
    <p:restoredTop sz="92082" autoAdjust="0"/>
  </p:normalViewPr>
  <p:slideViewPr>
    <p:cSldViewPr>
      <p:cViewPr varScale="1">
        <p:scale>
          <a:sx n="140" d="100"/>
          <a:sy n="140" d="100"/>
        </p:scale>
        <p:origin x="774" y="114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notesMaster" Target="notesMasters/notesMaster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1"/>
            <a:ext cx="2951632" cy="4986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338" tIns="46169" rIns="92338" bIns="46169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Tahoma" pitchFamily="34" charset="0"/>
              </a:defRPr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8909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60319" y="1"/>
            <a:ext cx="2951631" cy="4986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338" tIns="46169" rIns="92338" bIns="46169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ahoma" pitchFamily="34" charset="0"/>
              </a:defRPr>
            </a:lvl1pPr>
          </a:lstStyle>
          <a:p>
            <a:pPr>
              <a:defRPr/>
            </a:pPr>
            <a:fld id="{F5D3694E-5052-4F3F-93CD-88758756FAC5}" type="datetimeFigureOut">
              <a:rPr lang="ru-RU"/>
              <a:pPr>
                <a:defRPr/>
              </a:pPr>
              <a:t>20.12.2022</a:t>
            </a:fld>
            <a:endParaRPr lang="ru-RU" dirty="0"/>
          </a:p>
        </p:txBody>
      </p:sp>
      <p:sp>
        <p:nvSpPr>
          <p:cNvPr id="2458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0488" y="746125"/>
            <a:ext cx="6632575" cy="373062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909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1516" y="4725909"/>
            <a:ext cx="5450520" cy="44734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338" tIns="46169" rIns="92338" bIns="46169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8909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45466"/>
            <a:ext cx="2951632" cy="4986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338" tIns="46169" rIns="92338" bIns="46169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Tahoma" pitchFamily="34" charset="0"/>
              </a:defRPr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8909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60319" y="9445466"/>
            <a:ext cx="2951631" cy="4986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338" tIns="46169" rIns="92338" bIns="46169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ahoma" pitchFamily="34" charset="0"/>
              </a:defRPr>
            </a:lvl1pPr>
          </a:lstStyle>
          <a:p>
            <a:pPr>
              <a:defRPr/>
            </a:pPr>
            <a:fld id="{A900FADF-9908-4C73-8B39-9498CA96A041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3924077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900FADF-9908-4C73-8B39-9498CA96A041}" type="slidenum">
              <a:rPr lang="ru-RU" smtClean="0"/>
              <a:pPr>
                <a:defRPr/>
              </a:pPr>
              <a:t>2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2152208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900FADF-9908-4C73-8B39-9498CA96A041}" type="slidenum">
              <a:rPr lang="ru-RU" smtClean="0"/>
              <a:pPr>
                <a:defRPr/>
              </a:pPr>
              <a:t>3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6998722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900FADF-9908-4C73-8B39-9498CA96A041}" type="slidenum">
              <a:rPr lang="ru-RU" smtClean="0"/>
              <a:pPr>
                <a:defRPr/>
              </a:pPr>
              <a:t>4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8103779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900FADF-9908-4C73-8B39-9498CA96A041}" type="slidenum">
              <a:rPr lang="ru-RU" smtClean="0">
                <a:solidFill>
                  <a:srgbClr val="000000"/>
                </a:solidFill>
              </a:rPr>
              <a:pPr>
                <a:defRPr/>
              </a:pPr>
              <a:t>19</a:t>
            </a:fld>
            <a:endParaRPr lang="ru-RU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8805765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F44A699-D71E-4C60-8471-1DA6D3D69232}" type="datetime1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20.12.2022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05E0CB1-8A1B-4CAB-B415-0D4429571300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5577315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D91C46E-1B84-40F8-8D46-544DFFC6008F}" type="datetime1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20.12.2022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05E0CB1-8A1B-4CAB-B415-0D4429571300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054698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0EC9E38-7283-44C0-A16D-B27581E23056}" type="datetime1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20.12.2022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05E0CB1-8A1B-4CAB-B415-0D4429571300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0621316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2" y="1597820"/>
            <a:ext cx="7770813" cy="110132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0"/>
          </p:nvPr>
        </p:nvSpPr>
        <p:spPr>
          <a:xfrm>
            <a:off x="457203" y="4767262"/>
            <a:ext cx="2132013" cy="272654"/>
          </a:xfrm>
        </p:spPr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2AFA66E-C172-4391-9397-4A15FE63CBDA}" type="datetime1">
              <a:rPr kumimoji="0" lang="ru-RU" alt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20.12.2022</a:t>
            </a:fld>
            <a:endParaRPr kumimoji="0" lang="ru-RU" alt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idx="11"/>
          </p:nvPr>
        </p:nvSpPr>
        <p:spPr>
          <a:xfrm>
            <a:off x="6553203" y="4767262"/>
            <a:ext cx="2132013" cy="272654"/>
          </a:xfrm>
        </p:spPr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B1F0DC7-E315-4611-9260-8A2FC42BBCAC}" type="slidenum">
              <a:rPr kumimoji="0" lang="ru-RU" altLang="ru-RU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1509362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22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6DDD127-E904-4A43-BB2D-CC9C653593C3}" type="datetime1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12/20/2022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50A4851-D2AE-441B-AB3E-8F37A1A2808C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0132791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74F8807-C1EE-43EE-B3ED-DCCCE1B1AEEA}" type="datetime1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12/20/2022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66DB0D7-46E7-4479-A24E-8A312E476E3D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5294327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6BD7CF8-F099-4662-BC64-6D3C2EC26836}" type="datetime1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12/20/2022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1D5EE4B-526E-4FBD-AC35-F79A227B27DC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8831350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E8AB74-5F72-4267-8701-BCDBD8622841}" type="datetime1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12/20/2022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3565CF7-F662-460F-8198-CFFB668B8FCB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2612907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32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32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6FBAC2F-05BF-4CE6-A878-72DC06F91A06}" type="datetime1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12/20/2022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DF2C5D-DDAB-451A-9967-1F16705FAA68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4428911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5C09F30-F3E0-4AD6-B50E-647001341091}" type="datetime1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12/20/2022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E1FEED4-A9B6-4A38-955A-82F49E9286B8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0020630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83F7A1C-8552-414B-BCBA-11655DEF5191}" type="datetime1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12/20/2022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7A65D52-7FDC-40CE-8880-1D51D487DD15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892698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252DEEA-705F-4A36-B7DE-A1D371561A62}" type="datetime1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20.12.2022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05E0CB1-8A1B-4CAB-B415-0D4429571300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1126841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4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04791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4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109EBC5-B455-4724-A437-9FD302FCF540}" type="datetime1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12/20/2022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2CE940-2F9F-46D1-AA45-3AAA12860A59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5438673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dirty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6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524EE87-A3D6-46E1-9BCA-134ED69D08D1}" type="datetime1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12/20/2022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EA6D097-8CF3-48C2-9CD9-47F30891C712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8764825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BDBC7BB-7B1C-4EA2-8A08-B2EF852EA647}" type="datetime1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12/20/2022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C397D87-3609-4C71-ACFD-B4693E6DA2CA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9062020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23E55F6-48BC-4098-8D59-18636856D2FA}" type="datetime1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12/20/2022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9C03639-A57E-4B1A-B2C6-DF08262EC69D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3025462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/>
          </p:nvPr>
        </p:nvSpPr>
        <p:spPr>
          <a:xfrm>
            <a:off x="457200" y="205980"/>
            <a:ext cx="8229600" cy="4388644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D7B04C4-546E-4372-B368-412F5A79B1DB}" type="datetime1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12/20/2022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001D97B-673E-4732-BB0C-F71A543F9298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86062117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 preserve="1">
  <p:cSld name="Заголовок и диаграмм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иаграмма 2"/>
          <p:cNvSpPr>
            <a:spLocks noGrp="1"/>
          </p:cNvSpPr>
          <p:nvPr>
            <p:ph type="chart" idx="1"/>
          </p:nvPr>
        </p:nvSpPr>
        <p:spPr>
          <a:xfrm>
            <a:off x="457200" y="1200151"/>
            <a:ext cx="8229600" cy="3394472"/>
          </a:xfrm>
        </p:spPr>
        <p:txBody>
          <a:bodyPr/>
          <a:lstStyle/>
          <a:p>
            <a:pPr lvl="0"/>
            <a:endParaRPr lang="ru-RU" noProof="0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3EB9632-13BE-4E41-BBE5-4A5F0CAAADF1}" type="datetime1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12/20/2022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8735CE0-0F3F-4BC9-86D5-117E9D754ECF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5374995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Заголовок, 1 большой объект и 2 маленьких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4648200" y="1200152"/>
            <a:ext cx="4038600" cy="1639491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>
          <a:xfrm>
            <a:off x="4648200" y="2953945"/>
            <a:ext cx="4038600" cy="1640681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DE74BB7-D00C-4080-B3BF-2F35F30BC1D6}" type="datetime1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12/20/2022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8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85DC24D-6434-4038-8F9C-EA35E34797E1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89538747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x" preserve="1">
  <p:cSld name="Заголовок, объект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F718AC-0A09-4631-9FC4-7DE315F62E65}" type="datetime1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12/20/2022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F294FFE-014F-4753-807D-FA0CC95EF326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80571658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dgm" preserve="1">
  <p:cSld name="Заголовок, схема или организационная диаграмм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SmartArt 2"/>
          <p:cNvSpPr>
            <a:spLocks noGrp="1"/>
          </p:cNvSpPr>
          <p:nvPr>
            <p:ph type="dgm" idx="1"/>
          </p:nvPr>
        </p:nvSpPr>
        <p:spPr>
          <a:xfrm>
            <a:off x="457200" y="1200151"/>
            <a:ext cx="8229600" cy="3394472"/>
          </a:xfrm>
        </p:spPr>
        <p:txBody>
          <a:bodyPr/>
          <a:lstStyle/>
          <a:p>
            <a:pPr lvl="0"/>
            <a:endParaRPr lang="ru-RU" noProof="0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F40C665-310C-427A-A04E-D5200F9A2BEA}" type="datetime1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12/20/2022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7FE3481-928D-49EB-95EE-21FE05953E63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82382734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Заголовок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аблица 2"/>
          <p:cNvSpPr>
            <a:spLocks noGrp="1"/>
          </p:cNvSpPr>
          <p:nvPr>
            <p:ph type="tbl" idx="1"/>
          </p:nvPr>
        </p:nvSpPr>
        <p:spPr>
          <a:xfrm>
            <a:off x="457200" y="1200151"/>
            <a:ext cx="8229600" cy="3394472"/>
          </a:xfrm>
        </p:spPr>
        <p:txBody>
          <a:bodyPr/>
          <a:lstStyle/>
          <a:p>
            <a:pPr lvl="0"/>
            <a:endParaRPr lang="ru-RU" noProof="0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EC951BC-60DF-4FBE-915F-22739A25F513}" type="datetime1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12/20/2022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3DE3B2A-1190-4C5A-AC7C-807F0F56988E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224599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2938002-4E2B-4FC9-AD16-186AEA826378}" type="datetime1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20.12.2022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05E0CB1-8A1B-4CAB-B415-0D4429571300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38417597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Заголов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B2E0980-6695-4248-9A78-C73F54808D77}" type="datetime1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12/20/2022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F0DC765-B34C-4D60-BA61-A34DF12484C1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38799507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20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8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9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1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3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FD79353-59B3-41D4-A1A9-DC36E0CFDD13}" type="datetime1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l" defTabSz="91437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20.12.2022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19B0651-EE4F-4900-A07F-96A6BFA9D0F0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37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102508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B2A0A5D-9805-43FA-9255-6400C57A3AC5}" type="datetime1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l" defTabSz="91437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20.12.2022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19B0651-EE4F-4900-A07F-96A6BFA9D0F0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37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050138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189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378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132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615774A-4755-4C13-96F3-4FC371D4284E}" type="datetime1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l" defTabSz="91437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20.12.2022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19B0651-EE4F-4900-A07F-96A6BFA9D0F0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37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07109309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ABD3466-641E-44E7-9A05-B89B6B0207ED}" type="datetime1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l" defTabSz="91437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20.12.2022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19B0651-EE4F-4900-A07F-96A6BFA9D0F0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37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41835334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8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2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7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8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2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7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B4EFC2D-38A6-4D8B-8B37-4B7EC6CF721F}" type="datetime1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l" defTabSz="91437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20.12.2022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19B0651-EE4F-4900-A07F-96A6BFA9D0F0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37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88015123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8AE3D3D-E080-4E59-8BE3-528D038019C5}" type="datetime1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l" defTabSz="91437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20.12.2022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19B0651-EE4F-4900-A07F-96A6BFA9D0F0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37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05614665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E10920C-B0CF-4CB3-A3D4-8DD2C3948F8A}" type="datetime1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l" defTabSz="91437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20.12.2022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19B0651-EE4F-4900-A07F-96A6BFA9D0F0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37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83381540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2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04789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2" y="1076327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189" indent="0">
              <a:buNone/>
              <a:defRPr sz="1200"/>
            </a:lvl2pPr>
            <a:lvl3pPr marL="914378" indent="0">
              <a:buNone/>
              <a:defRPr sz="1000"/>
            </a:lvl3pPr>
            <a:lvl4pPr marL="1371566" indent="0">
              <a:buNone/>
              <a:defRPr sz="900"/>
            </a:lvl4pPr>
            <a:lvl5pPr marL="1828754" indent="0">
              <a:buNone/>
              <a:defRPr sz="900"/>
            </a:lvl5pPr>
            <a:lvl6pPr marL="2285943" indent="0">
              <a:buNone/>
              <a:defRPr sz="900"/>
            </a:lvl6pPr>
            <a:lvl7pPr marL="2743132" indent="0">
              <a:buNone/>
              <a:defRPr sz="900"/>
            </a:lvl7pPr>
            <a:lvl8pPr marL="3200320" indent="0">
              <a:buNone/>
              <a:defRPr sz="900"/>
            </a:lvl8pPr>
            <a:lvl9pPr marL="3657509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D67A621-1EA3-4D43-B93C-E3EAB5876F0E}" type="datetime1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l" defTabSz="91437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20.12.2022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19B0651-EE4F-4900-A07F-96A6BFA9D0F0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37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21190207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189" indent="0">
              <a:buNone/>
              <a:defRPr sz="2800"/>
            </a:lvl2pPr>
            <a:lvl3pPr marL="914378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2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4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189" indent="0">
              <a:buNone/>
              <a:defRPr sz="1200"/>
            </a:lvl2pPr>
            <a:lvl3pPr marL="914378" indent="0">
              <a:buNone/>
              <a:defRPr sz="1000"/>
            </a:lvl3pPr>
            <a:lvl4pPr marL="1371566" indent="0">
              <a:buNone/>
              <a:defRPr sz="900"/>
            </a:lvl4pPr>
            <a:lvl5pPr marL="1828754" indent="0">
              <a:buNone/>
              <a:defRPr sz="900"/>
            </a:lvl5pPr>
            <a:lvl6pPr marL="2285943" indent="0">
              <a:buNone/>
              <a:defRPr sz="900"/>
            </a:lvl6pPr>
            <a:lvl7pPr marL="2743132" indent="0">
              <a:buNone/>
              <a:defRPr sz="900"/>
            </a:lvl7pPr>
            <a:lvl8pPr marL="3200320" indent="0">
              <a:buNone/>
              <a:defRPr sz="900"/>
            </a:lvl8pPr>
            <a:lvl9pPr marL="3657509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1F271C5-520E-4302-A0B1-440D127E6EE5}" type="datetime1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l" defTabSz="91437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20.12.2022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19B0651-EE4F-4900-A07F-96A6BFA9D0F0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37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207182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2F848BD-6D1B-4E4A-AB68-CB6B78ED6992}" type="datetime1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20.12.2022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05E0CB1-8A1B-4CAB-B415-0D4429571300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5358509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88692BE-808A-414F-AD5F-AEE5D3A9CEA8}" type="datetime1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l" defTabSz="91437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20.12.2022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19B0651-EE4F-4900-A07F-96A6BFA9D0F0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37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53480449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5E358C6-E46C-428F-ABEE-3593A2D07975}" type="datetime1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l" defTabSz="91437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20.12.2022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19B0651-EE4F-4900-A07F-96A6BFA9D0F0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37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43679506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FD79353-59B3-41D4-A1A9-DC36E0CFDD13}" type="datetime1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20.12.2022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19B0651-EE4F-4900-A07F-96A6BFA9D0F0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92068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B2A0A5D-9805-43FA-9255-6400C57A3AC5}" type="datetime1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20.12.2022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19B0651-EE4F-4900-A07F-96A6BFA9D0F0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082720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615774A-4755-4C13-96F3-4FC371D4284E}" type="datetime1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20.12.2022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19B0651-EE4F-4900-A07F-96A6BFA9D0F0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18427751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ABD3466-641E-44E7-9A05-B89B6B0207ED}" type="datetime1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20.12.2022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19B0651-EE4F-4900-A07F-96A6BFA9D0F0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43045070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B4EFC2D-38A6-4D8B-8B37-4B7EC6CF721F}" type="datetime1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20.12.2022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19B0651-EE4F-4900-A07F-96A6BFA9D0F0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92660312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8AE3D3D-E080-4E59-8BE3-528D038019C5}" type="datetime1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20.12.2022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19B0651-EE4F-4900-A07F-96A6BFA9D0F0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34813543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E10920C-B0CF-4CB3-A3D4-8DD2C3948F8A}" type="datetime1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20.12.2022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19B0651-EE4F-4900-A07F-96A6BFA9D0F0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0883741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D67A621-1EA3-4D43-B93C-E3EAB5876F0E}" type="datetime1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20.12.2022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19B0651-EE4F-4900-A07F-96A6BFA9D0F0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32524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8018F79-1A6E-4C2B-A165-DCC725C6E37E}" type="datetime1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20.12.2022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05E0CB1-8A1B-4CAB-B415-0D4429571300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31981549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1F271C5-520E-4302-A0B1-440D127E6EE5}" type="datetime1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20.12.2022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19B0651-EE4F-4900-A07F-96A6BFA9D0F0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08241680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88692BE-808A-414F-AD5F-AEE5D3A9CEA8}" type="datetime1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20.12.2022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19B0651-EE4F-4900-A07F-96A6BFA9D0F0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14498417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5E358C6-E46C-428F-ABEE-3593A2D07975}" type="datetime1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20.12.2022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19B0651-EE4F-4900-A07F-96A6BFA9D0F0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577729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735D819-B41B-4C11-A9FF-00E8920AE403}" type="datetime1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20.12.2022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05E0CB1-8A1B-4CAB-B415-0D4429571300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562771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59D79B7-8608-4C66-929F-4B6E43A5B27D}" type="datetime1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20.12.2022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05E0CB1-8A1B-4CAB-B415-0D4429571300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931098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C835CE1-373D-4ED1-A6FE-5DA24D52F730}" type="datetime1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20.12.2022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05E0CB1-8A1B-4CAB-B415-0D4429571300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770747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CFD607E-ABAB-415D-81CA-1276BFACE3C5}" type="datetime1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20.12.2022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05E0CB1-8A1B-4CAB-B415-0D4429571300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576570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slideLayout" Target="../slideLayouts/slideLayout25.xml"/><Relationship Id="rId1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17" Type="http://schemas.openxmlformats.org/officeDocument/2006/relationships/slideLayout" Target="../slideLayouts/slideLayout29.xml"/><Relationship Id="rId2" Type="http://schemas.openxmlformats.org/officeDocument/2006/relationships/slideLayout" Target="../slideLayouts/slideLayout14.xml"/><Relationship Id="rId16" Type="http://schemas.openxmlformats.org/officeDocument/2006/relationships/slideLayout" Target="../slideLayouts/slideLayout28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22.xml"/><Relationship Id="rId19" Type="http://schemas.openxmlformats.org/officeDocument/2006/relationships/theme" Target="../theme/theme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slideLayout" Target="../slideLayouts/slideLayout26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3.xml"/><Relationship Id="rId7" Type="http://schemas.openxmlformats.org/officeDocument/2006/relationships/slideLayout" Target="../slideLayouts/slideLayout37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32.xml"/><Relationship Id="rId1" Type="http://schemas.openxmlformats.org/officeDocument/2006/relationships/slideLayout" Target="../slideLayouts/slideLayout31.xml"/><Relationship Id="rId6" Type="http://schemas.openxmlformats.org/officeDocument/2006/relationships/slideLayout" Target="../slideLayouts/slideLayout36.xml"/><Relationship Id="rId11" Type="http://schemas.openxmlformats.org/officeDocument/2006/relationships/slideLayout" Target="../slideLayouts/slideLayout41.xml"/><Relationship Id="rId5" Type="http://schemas.openxmlformats.org/officeDocument/2006/relationships/slideLayout" Target="../slideLayouts/slideLayout35.xml"/><Relationship Id="rId10" Type="http://schemas.openxmlformats.org/officeDocument/2006/relationships/slideLayout" Target="../slideLayouts/slideLayout40.xml"/><Relationship Id="rId4" Type="http://schemas.openxmlformats.org/officeDocument/2006/relationships/slideLayout" Target="../slideLayouts/slideLayout34.xml"/><Relationship Id="rId9" Type="http://schemas.openxmlformats.org/officeDocument/2006/relationships/slideLayout" Target="../slideLayouts/slideLayout39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9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44.xml"/><Relationship Id="rId7" Type="http://schemas.openxmlformats.org/officeDocument/2006/relationships/slideLayout" Target="../slideLayouts/slideLayout48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43.xml"/><Relationship Id="rId1" Type="http://schemas.openxmlformats.org/officeDocument/2006/relationships/slideLayout" Target="../slideLayouts/slideLayout42.xml"/><Relationship Id="rId6" Type="http://schemas.openxmlformats.org/officeDocument/2006/relationships/slideLayout" Target="../slideLayouts/slideLayout47.xml"/><Relationship Id="rId11" Type="http://schemas.openxmlformats.org/officeDocument/2006/relationships/slideLayout" Target="../slideLayouts/slideLayout52.xml"/><Relationship Id="rId5" Type="http://schemas.openxmlformats.org/officeDocument/2006/relationships/slideLayout" Target="../slideLayouts/slideLayout46.xml"/><Relationship Id="rId10" Type="http://schemas.openxmlformats.org/officeDocument/2006/relationships/slideLayout" Target="../slideLayouts/slideLayout51.xml"/><Relationship Id="rId4" Type="http://schemas.openxmlformats.org/officeDocument/2006/relationships/slideLayout" Target="../slideLayouts/slideLayout45.xml"/><Relationship Id="rId9" Type="http://schemas.openxmlformats.org/officeDocument/2006/relationships/slideLayout" Target="../slideLayouts/slideLayout5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3BD0F5B-4998-4699-BB48-53D7BF03A704}" type="datetime1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20.12.2022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05E0CB1-8A1B-4CAB-B415-0D4429571300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809431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3" r:id="rId1"/>
    <p:sldLayoutId id="2147483724" r:id="rId2"/>
    <p:sldLayoutId id="2147483725" r:id="rId3"/>
    <p:sldLayoutId id="2147483726" r:id="rId4"/>
    <p:sldLayoutId id="2147483727" r:id="rId5"/>
    <p:sldLayoutId id="2147483728" r:id="rId6"/>
    <p:sldLayoutId id="2147483729" r:id="rId7"/>
    <p:sldLayoutId id="2147483730" r:id="rId8"/>
    <p:sldLayoutId id="2147483731" r:id="rId9"/>
    <p:sldLayoutId id="2147483732" r:id="rId10"/>
    <p:sldLayoutId id="2147483733" r:id="rId11"/>
    <p:sldLayoutId id="2147483734" r:id="rId12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06375"/>
            <a:ext cx="8229600" cy="85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200151"/>
            <a:ext cx="8229600" cy="3394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76F2CBB9-9861-4BBB-BE18-CAA77E2D26B9}" type="datetime1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12/20/2022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4637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>
              <a:defRPr sz="1200">
                <a:solidFill>
                  <a:srgbClr val="898989"/>
                </a:solidFill>
                <a:latin typeface="Tahoma" pitchFamily="34" charset="0"/>
              </a:defRPr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74A8BF5A-7A31-42B6-B4AB-CC33CE43F7AD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256119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0" r:id="rId1"/>
    <p:sldLayoutId id="2147483761" r:id="rId2"/>
    <p:sldLayoutId id="2147483762" r:id="rId3"/>
    <p:sldLayoutId id="2147483763" r:id="rId4"/>
    <p:sldLayoutId id="2147483764" r:id="rId5"/>
    <p:sldLayoutId id="2147483765" r:id="rId6"/>
    <p:sldLayoutId id="2147483766" r:id="rId7"/>
    <p:sldLayoutId id="2147483767" r:id="rId8"/>
    <p:sldLayoutId id="2147483768" r:id="rId9"/>
    <p:sldLayoutId id="2147483769" r:id="rId10"/>
    <p:sldLayoutId id="2147483770" r:id="rId11"/>
    <p:sldLayoutId id="2147483771" r:id="rId12"/>
    <p:sldLayoutId id="2147483772" r:id="rId13"/>
    <p:sldLayoutId id="2147483773" r:id="rId14"/>
    <p:sldLayoutId id="2147483774" r:id="rId15"/>
    <p:sldLayoutId id="2147483775" r:id="rId16"/>
    <p:sldLayoutId id="2147483776" r:id="rId17"/>
    <p:sldLayoutId id="2147483777" r:id="rId18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Tahoma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Tahoma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Tahoma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Tahoma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Tahoma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Tahoma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Tahoma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Tahoma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205978"/>
            <a:ext cx="807524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11560" y="1200151"/>
            <a:ext cx="807524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1156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BE867B1-6445-4213-9600-44A6D43D5580}" type="datetime1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l" defTabSz="91437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20.12.2022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7010400" y="105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19B0651-EE4F-4900-A07F-96A6BFA9D0F0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37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057126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9" r:id="rId1"/>
    <p:sldLayoutId id="2147483780" r:id="rId2"/>
    <p:sldLayoutId id="2147483781" r:id="rId3"/>
    <p:sldLayoutId id="2147483782" r:id="rId4"/>
    <p:sldLayoutId id="2147483783" r:id="rId5"/>
    <p:sldLayoutId id="2147483784" r:id="rId6"/>
    <p:sldLayoutId id="2147483785" r:id="rId7"/>
    <p:sldLayoutId id="2147483786" r:id="rId8"/>
    <p:sldLayoutId id="2147483787" r:id="rId9"/>
    <p:sldLayoutId id="2147483788" r:id="rId10"/>
    <p:sldLayoutId id="2147483789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914378" rtl="0" eaLnBrk="1" latinLnBrk="0" hangingPunct="1">
        <a:spcBef>
          <a:spcPct val="0"/>
        </a:spcBef>
        <a:buNone/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892" indent="-342892" algn="l" defTabSz="914378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31" indent="-285743" algn="l" defTabSz="914378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2" indent="-228594" algn="l" defTabSz="914378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defTabSz="914378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8" indent="-228594" algn="l" defTabSz="914378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8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8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5" indent="-228594" algn="l" defTabSz="914378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8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8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2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205978"/>
            <a:ext cx="807524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11560" y="1200151"/>
            <a:ext cx="807524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1156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BE867B1-6445-4213-9600-44A6D43D5580}" type="datetime1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20.12.2022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7010400" y="105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19B0651-EE4F-4900-A07F-96A6BFA9D0F0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284404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1" r:id="rId1"/>
    <p:sldLayoutId id="2147483792" r:id="rId2"/>
    <p:sldLayoutId id="2147483793" r:id="rId3"/>
    <p:sldLayoutId id="2147483794" r:id="rId4"/>
    <p:sldLayoutId id="2147483795" r:id="rId5"/>
    <p:sldLayoutId id="2147483796" r:id="rId6"/>
    <p:sldLayoutId id="2147483797" r:id="rId7"/>
    <p:sldLayoutId id="2147483798" r:id="rId8"/>
    <p:sldLayoutId id="2147483799" r:id="rId9"/>
    <p:sldLayoutId id="2147483800" r:id="rId10"/>
    <p:sldLayoutId id="2147483801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37.xml"/><Relationship Id="rId1" Type="http://schemas.openxmlformats.org/officeDocument/2006/relationships/themeOverride" Target="../theme/themeOverride1.xml"/></Relationships>
</file>

<file path=ppt/slides/_rels/slide10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3" Type="http://schemas.openxmlformats.org/officeDocument/2006/relationships/image" Target="../media/image11.png"/><Relationship Id="rId7" Type="http://schemas.openxmlformats.org/officeDocument/2006/relationships/image" Target="../media/image14.png"/><Relationship Id="rId12" Type="http://schemas.openxmlformats.org/officeDocument/2006/relationships/image" Target="../media/image4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.jpeg"/><Relationship Id="rId11" Type="http://schemas.openxmlformats.org/officeDocument/2006/relationships/image" Target="../media/image10.png"/><Relationship Id="rId5" Type="http://schemas.openxmlformats.org/officeDocument/2006/relationships/image" Target="../media/image12.jpeg"/><Relationship Id="rId10" Type="http://schemas.microsoft.com/office/2007/relationships/hdphoto" Target="../media/hdphoto3.wdp"/><Relationship Id="rId4" Type="http://schemas.microsoft.com/office/2007/relationships/hdphoto" Target="../media/hdphoto1.wdp"/><Relationship Id="rId9" Type="http://schemas.openxmlformats.org/officeDocument/2006/relationships/image" Target="../media/image1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jpeg"/><Relationship Id="rId4" Type="http://schemas.openxmlformats.org/officeDocument/2006/relationships/image" Target="../media/image17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jpeg"/><Relationship Id="rId4" Type="http://schemas.openxmlformats.org/officeDocument/2006/relationships/image" Target="../media/image20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jpeg"/><Relationship Id="rId5" Type="http://schemas.openxmlformats.org/officeDocument/2006/relationships/image" Target="../media/image23.jpeg"/><Relationship Id="rId4" Type="http://schemas.openxmlformats.org/officeDocument/2006/relationships/image" Target="../media/image22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48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3" Type="http://schemas.openxmlformats.org/officeDocument/2006/relationships/image" Target="../media/image1.jpg"/><Relationship Id="rId7" Type="http://schemas.openxmlformats.org/officeDocument/2006/relationships/image" Target="../media/image2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27.png"/><Relationship Id="rId11" Type="http://schemas.openxmlformats.org/officeDocument/2006/relationships/image" Target="../media/image4.jpeg"/><Relationship Id="rId5" Type="http://schemas.openxmlformats.org/officeDocument/2006/relationships/image" Target="../media/image26.jpg"/><Relationship Id="rId10" Type="http://schemas.openxmlformats.org/officeDocument/2006/relationships/image" Target="../media/image31.jpeg"/><Relationship Id="rId4" Type="http://schemas.openxmlformats.org/officeDocument/2006/relationships/image" Target="../media/image25.png"/><Relationship Id="rId9" Type="http://schemas.openxmlformats.org/officeDocument/2006/relationships/image" Target="../media/image30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jpeg"/><Relationship Id="rId5" Type="http://schemas.openxmlformats.org/officeDocument/2006/relationships/image" Target="../media/image3.jpeg"/><Relationship Id="rId4" Type="http://schemas.openxmlformats.org/officeDocument/2006/relationships/image" Target="../media/image2.jpe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png"/><Relationship Id="rId3" Type="http://schemas.openxmlformats.org/officeDocument/2006/relationships/image" Target="../media/image32.png"/><Relationship Id="rId7" Type="http://schemas.openxmlformats.org/officeDocument/2006/relationships/image" Target="../media/image36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5.png"/><Relationship Id="rId5" Type="http://schemas.openxmlformats.org/officeDocument/2006/relationships/image" Target="../media/image34.png"/><Relationship Id="rId4" Type="http://schemas.openxmlformats.org/officeDocument/2006/relationships/image" Target="../media/image33.png"/><Relationship Id="rId9" Type="http://schemas.openxmlformats.org/officeDocument/2006/relationships/image" Target="../media/image4.jpe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jpeg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jpeg"/><Relationship Id="rId4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jpeg"/><Relationship Id="rId4" Type="http://schemas.openxmlformats.org/officeDocument/2006/relationships/image" Target="../media/image1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://www.&#1077;&#1076;&#1080;&#1085;&#1099;&#1081;&#1091;&#1088;&#1086;&#1082;.&#1076;&#1077;&#1090;&#1080;/" TargetMode="External"/><Relationship Id="rId7" Type="http://schemas.openxmlformats.org/officeDocument/2006/relationships/image" Target="../media/image4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png"/><Relationship Id="rId5" Type="http://schemas.openxmlformats.org/officeDocument/2006/relationships/hyperlink" Target="http://www.&#1087;&#1088;&#1077;&#1084;&#1080;&#1103;&#1089;&#1077;&#1090;&#1077;&#1074;&#1080;&#1095;&#1086;&#1082;.&#1088;&#1092;/" TargetMode="External"/><Relationship Id="rId4" Type="http://schemas.openxmlformats.org/officeDocument/2006/relationships/hyperlink" Target="http://www.&#1089;&#1077;&#1090;&#1077;&#1074;&#1080;&#1095;&#1086;&#1082;.&#1088;&#1092;/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538191" y="3984907"/>
            <a:ext cx="8604448" cy="89109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>
                <a:solidFill>
                  <a:srgbClr val="0033CC"/>
                </a:solidFill>
              </a:rPr>
              <a:t>заместитель министра </a:t>
            </a:r>
          </a:p>
          <a:p>
            <a:pPr lvl="0"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>
                <a:solidFill>
                  <a:srgbClr val="0033CC"/>
                </a:solidFill>
              </a:rPr>
              <a:t>образования и науки Республики Татарстан </a:t>
            </a:r>
          </a:p>
          <a:p>
            <a:pPr lvl="0"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>
                <a:solidFill>
                  <a:srgbClr val="0033CC"/>
                </a:solidFill>
              </a:rPr>
              <a:t>Асадуллина Алсу Мунибовна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327969" y="1097542"/>
            <a:ext cx="8280920" cy="553961"/>
          </a:xfrm>
          <a:prstGeom prst="rect">
            <a:avLst/>
          </a:prstGeom>
        </p:spPr>
        <p:txBody>
          <a:bodyPr wrap="square" lIns="91404" tIns="45702" rIns="91404" bIns="45702">
            <a:spAutoFit/>
          </a:bodyPr>
          <a:lstStyle/>
          <a:p>
            <a:pPr marL="0" marR="0" lvl="0" indent="0" algn="ctr" defTabSz="68573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30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/>
              <a:ea typeface="+mn-ea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538191" y="1707654"/>
            <a:ext cx="8604448" cy="1569624"/>
          </a:xfrm>
          <a:prstGeom prst="rect">
            <a:avLst/>
          </a:prstGeom>
        </p:spPr>
        <p:txBody>
          <a:bodyPr wrap="square" lIns="91404" tIns="45702" rIns="91404" bIns="45702">
            <a:spAutoFit/>
          </a:bodyPr>
          <a:lstStyle/>
          <a:p>
            <a:pPr lvl="0" algn="ctr" defTabSz="685749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>
                <a:solidFill>
                  <a:srgbClr val="0033CC"/>
                </a:solidFill>
                <a:latin typeface="Arial"/>
                <a:cs typeface="Arial" panose="020B0604020202020204" pitchFamily="34" charset="0"/>
              </a:rPr>
              <a:t>О ходе реализации плана </a:t>
            </a:r>
            <a:r>
              <a:rPr lang="ru-RU" sz="2400" b="1">
                <a:solidFill>
                  <a:srgbClr val="0033CC"/>
                </a:solidFill>
                <a:latin typeface="Arial"/>
                <a:cs typeface="Arial" panose="020B0604020202020204" pitchFamily="34" charset="0"/>
              </a:rPr>
              <a:t>мероприятий </a:t>
            </a:r>
            <a:endParaRPr lang="ru-RU" sz="2400" b="1" smtClean="0">
              <a:solidFill>
                <a:srgbClr val="0033CC"/>
              </a:solidFill>
              <a:latin typeface="Arial"/>
              <a:cs typeface="Arial" panose="020B0604020202020204" pitchFamily="34" charset="0"/>
            </a:endParaRPr>
          </a:p>
          <a:p>
            <a:pPr lvl="0" algn="ctr" defTabSz="685749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smtClean="0">
                <a:solidFill>
                  <a:srgbClr val="0033CC"/>
                </a:solidFill>
                <a:latin typeface="Arial"/>
                <a:cs typeface="Arial" panose="020B0604020202020204" pitchFamily="34" charset="0"/>
              </a:rPr>
              <a:t>(«</a:t>
            </a:r>
            <a:r>
              <a:rPr lang="ru-RU" sz="2400" b="1" dirty="0">
                <a:solidFill>
                  <a:srgbClr val="0033CC"/>
                </a:solidFill>
                <a:latin typeface="Arial"/>
                <a:cs typeface="Arial" panose="020B0604020202020204" pitchFamily="34" charset="0"/>
              </a:rPr>
              <a:t>дорожная карта») по обеспечению информационной безопасности детей в </a:t>
            </a:r>
            <a:r>
              <a:rPr lang="ru-RU" sz="2400" b="1" dirty="0" err="1">
                <a:solidFill>
                  <a:srgbClr val="0033CC"/>
                </a:solidFill>
                <a:latin typeface="Arial"/>
                <a:cs typeface="Arial" panose="020B0604020202020204" pitchFamily="34" charset="0"/>
              </a:rPr>
              <a:t>медиапространстве</a:t>
            </a:r>
            <a:r>
              <a:rPr lang="ru-RU" sz="2400" b="1" dirty="0">
                <a:solidFill>
                  <a:srgbClr val="0033CC"/>
                </a:solidFill>
                <a:latin typeface="Arial"/>
                <a:cs typeface="Arial" panose="020B0604020202020204" pitchFamily="34" charset="0"/>
              </a:rPr>
              <a:t> </a:t>
            </a:r>
            <a:endParaRPr lang="ru-RU" sz="2400" b="1" dirty="0" smtClean="0">
              <a:solidFill>
                <a:srgbClr val="0033CC"/>
              </a:solidFill>
              <a:latin typeface="Arial"/>
              <a:cs typeface="Arial" panose="020B0604020202020204" pitchFamily="34" charset="0"/>
            </a:endParaRPr>
          </a:p>
          <a:p>
            <a:pPr lvl="0" algn="ctr" defTabSz="685749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 smtClean="0">
                <a:solidFill>
                  <a:srgbClr val="0033CC"/>
                </a:solidFill>
                <a:latin typeface="Arial"/>
                <a:cs typeface="Arial" panose="020B0604020202020204" pitchFamily="34" charset="0"/>
              </a:rPr>
              <a:t>на </a:t>
            </a:r>
            <a:r>
              <a:rPr lang="ru-RU" sz="2400" b="1" dirty="0">
                <a:solidFill>
                  <a:srgbClr val="0033CC"/>
                </a:solidFill>
                <a:latin typeface="Arial"/>
                <a:cs typeface="Arial" panose="020B0604020202020204" pitchFamily="34" charset="0"/>
              </a:rPr>
              <a:t>2021-2027 года</a:t>
            </a:r>
          </a:p>
        </p:txBody>
      </p:sp>
    </p:spTree>
    <p:extLst>
      <p:ext uri="{BB962C8B-B14F-4D97-AF65-F5344CB8AC3E}">
        <p14:creationId xmlns:p14="http://schemas.microsoft.com/office/powerpoint/2010/main" val="403946489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Рисунок 1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12047"/>
          <a:stretch/>
        </p:blipFill>
        <p:spPr>
          <a:xfrm>
            <a:off x="6448325" y="1375382"/>
            <a:ext cx="2428325" cy="155640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17816" y="3443183"/>
            <a:ext cx="2458834" cy="150483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30" r="7689"/>
          <a:stretch/>
        </p:blipFill>
        <p:spPr>
          <a:xfrm>
            <a:off x="899592" y="1375382"/>
            <a:ext cx="2376264" cy="155640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5563"/>
          <a:stretch/>
        </p:blipFill>
        <p:spPr>
          <a:xfrm>
            <a:off x="899592" y="3443183"/>
            <a:ext cx="2376264" cy="150483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2" name="Прямоугольник 21"/>
          <p:cNvSpPr/>
          <p:nvPr/>
        </p:nvSpPr>
        <p:spPr>
          <a:xfrm>
            <a:off x="1547664" y="54952"/>
            <a:ext cx="7473002" cy="12926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500" b="1" i="0" u="none" strike="noStrike" kern="1200" cap="none" spc="0" normalizeH="0" baseline="0" noProof="0" dirty="0">
                <a:ln>
                  <a:noFill/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Единый урок </a:t>
            </a:r>
            <a:r>
              <a:rPr kumimoji="0" lang="ru-RU" sz="2500" b="1" i="0" u="none" strike="noStrike" kern="1200" cap="none" spc="0" normalizeH="0" baseline="0" noProof="0" dirty="0" smtClean="0">
                <a:ln>
                  <a:noFill/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безопасности в </a:t>
            </a:r>
            <a:r>
              <a:rPr kumimoji="0" lang="ru-RU" sz="2500" b="1" i="0" u="none" strike="noStrike" kern="1200" cap="none" spc="0" normalizeH="0" baseline="0" noProof="0" dirty="0">
                <a:ln>
                  <a:noFill/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сети </a:t>
            </a:r>
            <a:r>
              <a:rPr kumimoji="0" lang="ru-RU" sz="2500" b="1" i="0" u="none" strike="noStrike" kern="1200" cap="none" spc="0" normalizeH="0" baseline="0" noProof="0" dirty="0" smtClean="0">
                <a:ln>
                  <a:noFill/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Интернет </a:t>
            </a:r>
          </a:p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500" b="1" i="0" u="none" strike="noStrike" kern="1200" cap="none" spc="0" normalizeH="0" baseline="0" noProof="0" dirty="0" smtClean="0">
                <a:ln>
                  <a:noFill/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в образовательных организациях </a:t>
            </a:r>
          </a:p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500" b="1" i="0" u="none" strike="noStrike" kern="1200" cap="none" spc="0" normalizeH="0" baseline="0" noProof="0" dirty="0" smtClean="0">
                <a:ln>
                  <a:noFill/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Республики</a:t>
            </a:r>
            <a:r>
              <a:rPr kumimoji="0" lang="ru-RU" sz="2500" b="1" i="0" u="none" strike="noStrike" kern="1200" cap="none" spc="0" normalizeH="0" noProof="0" dirty="0" smtClean="0">
                <a:ln>
                  <a:noFill/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Татарстан</a:t>
            </a:r>
            <a:endParaRPr kumimoji="0" lang="ru-RU" sz="2500" b="1" i="0" u="none" strike="noStrike" kern="1200" cap="none" spc="0" normalizeH="0" baseline="0" noProof="0" dirty="0" smtClean="0">
              <a:ln>
                <a:noFill/>
              </a:ln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9341"/>
          <a:stretch/>
        </p:blipFill>
        <p:spPr>
          <a:xfrm>
            <a:off x="3456409" y="2510959"/>
            <a:ext cx="2771775" cy="229303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6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7010400" y="4862017"/>
            <a:ext cx="2133600" cy="273844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10</a:t>
            </a: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17" name="Picture 2" descr="https://www.xn--d1abkefqip0a2f.xn--p1ai/images/work/logo_eu.png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91442" y="1347614"/>
            <a:ext cx="1044654" cy="11177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5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568" t="22897" r="13773" b="24724"/>
          <a:stretch>
            <a:fillRect/>
          </a:stretch>
        </p:blipFill>
        <p:spPr bwMode="auto">
          <a:xfrm>
            <a:off x="107504" y="51470"/>
            <a:ext cx="1395514" cy="4444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 l="14568" t="22897" r="13773" b="24724"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9707198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Рисунок 1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244"/>
            <a:ext cx="9144000" cy="5143500"/>
          </a:xfrm>
          <a:prstGeom prst="rect">
            <a:avLst/>
          </a:prstGeom>
        </p:spPr>
      </p:pic>
      <p:sp>
        <p:nvSpPr>
          <p:cNvPr id="22" name="Прямоугольник 21"/>
          <p:cNvSpPr/>
          <p:nvPr/>
        </p:nvSpPr>
        <p:spPr>
          <a:xfrm>
            <a:off x="1475656" y="128702"/>
            <a:ext cx="6192688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Статистические</a:t>
            </a:r>
            <a:r>
              <a:rPr kumimoji="0" lang="ru-RU" sz="2400" b="1" i="0" u="none" strike="noStrike" kern="1200" cap="none" spc="0" normalizeH="0" noProof="0" dirty="0" smtClean="0">
                <a:ln>
                  <a:noFill/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данные </a:t>
            </a:r>
          </a:p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Единого урока безопасности в </a:t>
            </a:r>
            <a:r>
              <a:rPr kumimoji="0" lang="ru-RU" sz="2400" b="1" i="0" u="none" strike="noStrike" kern="1200" cap="none" spc="0" normalizeH="0" baseline="0" noProof="0" dirty="0">
                <a:ln>
                  <a:noFill/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сети </a:t>
            </a: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Интернет в образовательных организациях Республики</a:t>
            </a:r>
            <a:r>
              <a:rPr kumimoji="0" lang="ru-RU" sz="2400" b="1" i="0" u="none" strike="noStrike" kern="1200" cap="none" spc="0" normalizeH="0" noProof="0" dirty="0" smtClean="0">
                <a:ln>
                  <a:noFill/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Татарстан </a:t>
            </a:r>
          </a:p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1200" cap="none" spc="0" normalizeH="0" noProof="0" dirty="0" smtClean="0">
                <a:ln>
                  <a:noFill/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в 2022 году</a:t>
            </a:r>
            <a:endParaRPr kumimoji="0" lang="ru-RU" sz="2400" b="1" i="0" u="none" strike="noStrike" kern="1200" cap="none" spc="0" normalizeH="0" baseline="0" noProof="0" dirty="0" smtClean="0">
              <a:ln>
                <a:noFill/>
              </a:ln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7010400" y="4862017"/>
            <a:ext cx="2133600" cy="273844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dirty="0" smtClean="0">
                <a:solidFill>
                  <a:prstClr val="black">
                    <a:tint val="75000"/>
                  </a:prstClr>
                </a:solidFill>
                <a:latin typeface="Calibri"/>
              </a:rPr>
              <a:t>11</a:t>
            </a: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21518278"/>
              </p:ext>
            </p:extLst>
          </p:nvPr>
        </p:nvGraphicFramePr>
        <p:xfrm>
          <a:off x="1043608" y="2571750"/>
          <a:ext cx="7560840" cy="193276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5994179">
                  <a:extLst>
                    <a:ext uri="{9D8B030D-6E8A-4147-A177-3AD203B41FA5}">
                      <a16:colId xmlns:a16="http://schemas.microsoft.com/office/drawing/2014/main" val="1428519975"/>
                    </a:ext>
                  </a:extLst>
                </a:gridCol>
                <a:gridCol w="1566661">
                  <a:extLst>
                    <a:ext uri="{9D8B030D-6E8A-4147-A177-3AD203B41FA5}">
                      <a16:colId xmlns:a16="http://schemas.microsoft.com/office/drawing/2014/main" val="2314281485"/>
                    </a:ext>
                  </a:extLst>
                </a:gridCol>
              </a:tblGrid>
              <a:tr h="382462">
                <a:tc>
                  <a:txBody>
                    <a:bodyPr/>
                    <a:lstStyle/>
                    <a:p>
                      <a:pPr algn="just" fontAlgn="auto" hangingPunct="1">
                        <a:spcAft>
                          <a:spcPts val="0"/>
                        </a:spcAft>
                      </a:pPr>
                      <a:r>
                        <a:rPr lang="ru-RU" sz="1800" b="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Образовательные организации</a:t>
                      </a:r>
                      <a:endParaRPr lang="ru-RU" sz="1800" b="0" baseline="0" dirty="0" smtClean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  <a:p>
                      <a:pPr algn="just" fontAlgn="auto" hangingPunct="1">
                        <a:spcAft>
                          <a:spcPts val="0"/>
                        </a:spcAft>
                      </a:pPr>
                      <a:endParaRPr lang="ru-RU" sz="1800" b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22594" marR="22594" marT="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 hangingPunct="1"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solidFill>
                            <a:srgbClr val="A8246F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1513</a:t>
                      </a:r>
                      <a:endParaRPr lang="ru-RU" sz="1800" b="1" dirty="0">
                        <a:solidFill>
                          <a:srgbClr val="A8246F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22594" marR="2259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4578500"/>
                  </a:ext>
                </a:extLst>
              </a:tr>
              <a:tr h="286846">
                <a:tc>
                  <a:txBody>
                    <a:bodyPr/>
                    <a:lstStyle/>
                    <a:p>
                      <a:pPr algn="just" fontAlgn="auto" hangingPunct="1">
                        <a:spcAft>
                          <a:spcPts val="0"/>
                        </a:spcAft>
                      </a:pPr>
                      <a:r>
                        <a:rPr lang="ru-RU" sz="1800" b="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Обучающиеся </a:t>
                      </a:r>
                      <a:endParaRPr lang="ru-RU" sz="1800" b="0" baseline="0" dirty="0" smtClean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just" fontAlgn="auto" hangingPunct="1">
                        <a:spcAft>
                          <a:spcPts val="0"/>
                        </a:spcAft>
                      </a:pPr>
                      <a:endParaRPr lang="ru-RU" sz="1800" b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22594" marR="22594" marT="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 hangingPunct="1"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solidFill>
                            <a:srgbClr val="A8246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278 167 чел.</a:t>
                      </a:r>
                      <a:endParaRPr lang="ru-RU" sz="1800" b="1" dirty="0">
                        <a:solidFill>
                          <a:srgbClr val="A8246F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22594" marR="2259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14315698"/>
                  </a:ext>
                </a:extLst>
              </a:tr>
              <a:tr h="286846"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Родители </a:t>
                      </a:r>
                      <a:r>
                        <a:rPr lang="ru-RU" sz="1800" b="0" baseline="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(законные представители) обучающихся</a:t>
                      </a:r>
                    </a:p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800" b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22594" marR="22594" marT="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 hangingPunct="1"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solidFill>
                            <a:srgbClr val="A8246F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34 538чел.</a:t>
                      </a:r>
                      <a:endParaRPr lang="ru-RU" sz="1800" b="1" dirty="0">
                        <a:solidFill>
                          <a:srgbClr val="A8246F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22594" marR="2259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46130154"/>
                  </a:ext>
                </a:extLst>
              </a:tr>
              <a:tr h="286846"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baseline="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Педагогические работники</a:t>
                      </a:r>
                      <a:endParaRPr lang="ru-RU" sz="1800" b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22594" marR="22594" marT="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 hangingPunct="1"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solidFill>
                            <a:srgbClr val="A8246F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26</a:t>
                      </a:r>
                      <a:r>
                        <a:rPr lang="ru-RU" sz="1800" b="1" baseline="0" dirty="0" smtClean="0">
                          <a:solidFill>
                            <a:srgbClr val="A8246F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980 чел.</a:t>
                      </a:r>
                      <a:endParaRPr lang="ru-RU" sz="1800" b="1" dirty="0">
                        <a:solidFill>
                          <a:srgbClr val="A8246F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22594" marR="2259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46082501"/>
                  </a:ext>
                </a:extLst>
              </a:tr>
            </a:tbl>
          </a:graphicData>
        </a:graphic>
      </p:graphicFrame>
      <p:pic>
        <p:nvPicPr>
          <p:cNvPr id="13" name="Picture 2" descr="https://www.xn--d1abkefqip0a2f.xn--p1ai/images/work/logo_eu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81451" y="80332"/>
            <a:ext cx="1282449" cy="13722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5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568" t="22897" r="13773" b="24724"/>
          <a:stretch>
            <a:fillRect/>
          </a:stretch>
        </p:blipFill>
        <p:spPr bwMode="auto">
          <a:xfrm>
            <a:off x="107504" y="51470"/>
            <a:ext cx="1395514" cy="4444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 l="14568" t="22897" r="13773" b="24724"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858931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Рисунок 1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14" name="Заголовок 1"/>
          <p:cNvSpPr txBox="1">
            <a:spLocks/>
          </p:cNvSpPr>
          <p:nvPr/>
        </p:nvSpPr>
        <p:spPr>
          <a:xfrm>
            <a:off x="943020" y="68586"/>
            <a:ext cx="7920880" cy="137007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</a:pPr>
            <a:endParaRPr lang="ru-RU" sz="3600" b="1" dirty="0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/>
              <a:ea typeface="Calibri"/>
              <a:cs typeface="Times New Roman"/>
            </a:endParaRPr>
          </a:p>
        </p:txBody>
      </p:sp>
      <p:sp>
        <p:nvSpPr>
          <p:cNvPr id="15" name="Rectangle 7"/>
          <p:cNvSpPr>
            <a:spLocks noChangeArrowheads="1"/>
          </p:cNvSpPr>
          <p:nvPr/>
        </p:nvSpPr>
        <p:spPr bwMode="auto">
          <a:xfrm>
            <a:off x="575555" y="2366577"/>
            <a:ext cx="8064896" cy="430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/>
          <a:p>
            <a:pPr algn="just" defTabSz="685800" fontAlgn="auto">
              <a:spcBef>
                <a:spcPts val="0"/>
              </a:spcBef>
              <a:spcAft>
                <a:spcPts val="0"/>
              </a:spcAft>
            </a:pPr>
            <a:endParaRPr lang="ru-RU" sz="2200" b="1" dirty="0" smtClean="0">
              <a:ln w="10541" cmpd="sng">
                <a:solidFill>
                  <a:srgbClr val="4F81BD">
                    <a:shade val="88000"/>
                    <a:satMod val="110000"/>
                  </a:srgbClr>
                </a:solidFill>
                <a:prstDash val="solid"/>
              </a:ln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-108520" y="-20538"/>
            <a:ext cx="720080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b="1" i="0" u="none" strike="noStrike" kern="1200" cap="none" spc="0" normalizeH="0" baseline="0" noProof="0" dirty="0" smtClean="0">
                <a:ln>
                  <a:noFill/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Хэштег </a:t>
            </a:r>
          </a:p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A8246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#добраясеть </a:t>
            </a:r>
          </a:p>
        </p:txBody>
      </p:sp>
      <p:sp>
        <p:nvSpPr>
          <p:cNvPr id="17" name="Номер слайда 3"/>
          <p:cNvSpPr txBox="1">
            <a:spLocks/>
          </p:cNvSpPr>
          <p:nvPr/>
        </p:nvSpPr>
        <p:spPr>
          <a:xfrm>
            <a:off x="7010400" y="4862017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algn="r" rtl="0" fontAlgn="base">
              <a:spcBef>
                <a:spcPct val="0"/>
              </a:spcBef>
              <a:spcAft>
                <a:spcPct val="0"/>
              </a:spcAft>
              <a:defRPr sz="1200" kern="1200">
                <a:solidFill>
                  <a:schemeClr val="tx1">
                    <a:tint val="75000"/>
                  </a:schemeClr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 smtClean="0">
                <a:solidFill>
                  <a:prstClr val="black">
                    <a:tint val="75000"/>
                  </a:prstClr>
                </a:solidFill>
                <a:latin typeface="Calibri"/>
              </a:rPr>
              <a:t>12</a:t>
            </a:r>
            <a:endParaRPr lang="ru-RU" dirty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52967" y="243024"/>
            <a:ext cx="3139513" cy="463298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753"/>
          <a:stretch/>
        </p:blipFill>
        <p:spPr>
          <a:xfrm>
            <a:off x="930624" y="1319239"/>
            <a:ext cx="4405432" cy="341275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1" name="Picture 5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568" t="22897" r="13773" b="24724"/>
          <a:stretch>
            <a:fillRect/>
          </a:stretch>
        </p:blipFill>
        <p:spPr bwMode="auto">
          <a:xfrm>
            <a:off x="107504" y="51470"/>
            <a:ext cx="1395514" cy="4444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 l="14568" t="22897" r="13773" b="24724"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8945533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Рисунок 2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23" name="Номер слайда 3"/>
          <p:cNvSpPr txBox="1">
            <a:spLocks/>
          </p:cNvSpPr>
          <p:nvPr/>
        </p:nvSpPr>
        <p:spPr>
          <a:xfrm>
            <a:off x="7010400" y="4862017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algn="r" rtl="0" fontAlgn="base">
              <a:spcBef>
                <a:spcPct val="0"/>
              </a:spcBef>
              <a:spcAft>
                <a:spcPct val="0"/>
              </a:spcAft>
              <a:defRPr sz="1200" kern="1200">
                <a:solidFill>
                  <a:schemeClr val="tx1">
                    <a:tint val="75000"/>
                  </a:schemeClr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 smtClean="0">
                <a:solidFill>
                  <a:prstClr val="black">
                    <a:tint val="75000"/>
                  </a:prstClr>
                </a:solidFill>
                <a:latin typeface="Calibri"/>
              </a:rPr>
              <a:t>15</a:t>
            </a:r>
            <a:endParaRPr lang="ru-RU" dirty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14" name="Заголовок 1"/>
          <p:cNvSpPr txBox="1">
            <a:spLocks/>
          </p:cNvSpPr>
          <p:nvPr/>
        </p:nvSpPr>
        <p:spPr>
          <a:xfrm>
            <a:off x="943020" y="68586"/>
            <a:ext cx="7920880" cy="137007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</a:pPr>
            <a:endParaRPr lang="ru-RU" sz="3600" b="1" dirty="0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/>
              <a:ea typeface="Calibri"/>
              <a:cs typeface="Times New Roman"/>
            </a:endParaRPr>
          </a:p>
        </p:txBody>
      </p:sp>
      <p:sp>
        <p:nvSpPr>
          <p:cNvPr id="15" name="Rectangle 7"/>
          <p:cNvSpPr>
            <a:spLocks noChangeArrowheads="1"/>
          </p:cNvSpPr>
          <p:nvPr/>
        </p:nvSpPr>
        <p:spPr bwMode="auto">
          <a:xfrm>
            <a:off x="575555" y="2366577"/>
            <a:ext cx="8064896" cy="430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/>
          <a:p>
            <a:pPr algn="just" defTabSz="685800" fontAlgn="auto">
              <a:spcBef>
                <a:spcPts val="0"/>
              </a:spcBef>
              <a:spcAft>
                <a:spcPts val="0"/>
              </a:spcAft>
            </a:pPr>
            <a:endParaRPr lang="ru-RU" sz="2200" b="1" dirty="0" smtClean="0">
              <a:ln w="10541" cmpd="sng">
                <a:solidFill>
                  <a:srgbClr val="4F81BD">
                    <a:shade val="88000"/>
                    <a:satMod val="110000"/>
                  </a:srgbClr>
                </a:solidFill>
                <a:prstDash val="solid"/>
              </a:ln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Заголовок 1"/>
          <p:cNvSpPr txBox="1">
            <a:spLocks/>
          </p:cNvSpPr>
          <p:nvPr/>
        </p:nvSpPr>
        <p:spPr>
          <a:xfrm>
            <a:off x="943020" y="68586"/>
            <a:ext cx="7920880" cy="137007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</a:pPr>
            <a:endParaRPr lang="ru-RU" sz="3600" b="1" dirty="0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/>
              <a:ea typeface="Calibri"/>
              <a:cs typeface="Times New Roman"/>
            </a:endParaRPr>
          </a:p>
        </p:txBody>
      </p:sp>
      <p:sp>
        <p:nvSpPr>
          <p:cNvPr id="13" name="Rectangle 7"/>
          <p:cNvSpPr>
            <a:spLocks noChangeArrowheads="1"/>
          </p:cNvSpPr>
          <p:nvPr/>
        </p:nvSpPr>
        <p:spPr bwMode="auto">
          <a:xfrm>
            <a:off x="575555" y="2366577"/>
            <a:ext cx="8064896" cy="430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/>
          <a:p>
            <a:pPr algn="just" defTabSz="685800" fontAlgn="auto">
              <a:spcBef>
                <a:spcPts val="0"/>
              </a:spcBef>
              <a:spcAft>
                <a:spcPts val="0"/>
              </a:spcAft>
            </a:pPr>
            <a:endParaRPr lang="ru-RU" sz="2200" b="1" dirty="0" smtClean="0">
              <a:ln w="10541" cmpd="sng">
                <a:solidFill>
                  <a:srgbClr val="4F81BD">
                    <a:shade val="88000"/>
                    <a:satMod val="110000"/>
                  </a:srgbClr>
                </a:solidFill>
                <a:prstDash val="solid"/>
              </a:ln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1531720" y="60947"/>
            <a:ext cx="7447615" cy="892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685800" fontAlgn="auto">
              <a:spcBef>
                <a:spcPts val="0"/>
              </a:spcBef>
              <a:spcAft>
                <a:spcPts val="0"/>
              </a:spcAft>
            </a:pPr>
            <a:r>
              <a:rPr lang="ru-RU" sz="2600" b="1" kern="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Нормативно-правовое регулирование </a:t>
            </a:r>
            <a:endParaRPr lang="en-US" sz="2600" b="1" kern="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defTabSz="685800" fontAlgn="auto">
              <a:spcBef>
                <a:spcPts val="0"/>
              </a:spcBef>
              <a:spcAft>
                <a:spcPts val="0"/>
              </a:spcAft>
            </a:pPr>
            <a:r>
              <a:rPr lang="ru-RU" sz="2600" b="1" kern="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и регламентация работы на местах</a:t>
            </a:r>
          </a:p>
        </p:txBody>
      </p:sp>
      <p:sp>
        <p:nvSpPr>
          <p:cNvPr id="18" name="Прямоугольник 17"/>
          <p:cNvSpPr/>
          <p:nvPr/>
        </p:nvSpPr>
        <p:spPr>
          <a:xfrm>
            <a:off x="1151071" y="1088216"/>
            <a:ext cx="8208912" cy="42627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buAutoNum type="arabicPeriod"/>
            </a:pPr>
            <a:r>
              <a:rPr lang="tt-RU" sz="1500" b="1" dirty="0" smtClean="0">
                <a:solidFill>
                  <a:srgbClr val="A8246F"/>
                </a:solidFill>
              </a:rPr>
              <a:t>Методические рекомендации</a:t>
            </a:r>
            <a:r>
              <a:rPr lang="tt-RU" sz="1500" dirty="0" smtClean="0"/>
              <a:t>:</a:t>
            </a:r>
          </a:p>
          <a:p>
            <a:pPr algn="just"/>
            <a:endParaRPr lang="tt-RU" sz="700" dirty="0" smtClean="0"/>
          </a:p>
          <a:p>
            <a:pPr algn="just"/>
            <a:r>
              <a:rPr lang="tt-RU" sz="1500" dirty="0" smtClean="0"/>
              <a:t>1.1. по созданию и развитию сайтов</a:t>
            </a:r>
          </a:p>
          <a:p>
            <a:pPr algn="just"/>
            <a:r>
              <a:rPr lang="tt-RU" sz="1500" dirty="0" smtClean="0"/>
              <a:t>1.2. по ограничению доступа обучающихся в образовательных организациях   </a:t>
            </a:r>
          </a:p>
          <a:p>
            <a:pPr algn="just"/>
            <a:r>
              <a:rPr lang="tt-RU" sz="1500" dirty="0" smtClean="0"/>
              <a:t>       к видам информации</a:t>
            </a:r>
          </a:p>
          <a:p>
            <a:pPr algn="just"/>
            <a:r>
              <a:rPr lang="tt-RU" sz="1500" dirty="0" smtClean="0"/>
              <a:t>1.3. по основам информационной безопасности</a:t>
            </a:r>
          </a:p>
          <a:p>
            <a:pPr algn="just"/>
            <a:r>
              <a:rPr lang="ru-RU" sz="1500" dirty="0" smtClean="0"/>
              <a:t>1.4. о размещении на информационных стендах, официальных интернет-сайтах и </a:t>
            </a:r>
          </a:p>
          <a:p>
            <a:pPr algn="just"/>
            <a:r>
              <a:rPr lang="ru-RU" sz="1500" dirty="0" smtClean="0"/>
              <a:t>       других информационных ресурсах общеобразовательных организаций и </a:t>
            </a:r>
          </a:p>
          <a:p>
            <a:pPr algn="just"/>
            <a:r>
              <a:rPr lang="ru-RU" sz="1500" dirty="0" smtClean="0"/>
              <a:t>       органов, осуществляющих управление в сфере образования, информации о </a:t>
            </a:r>
          </a:p>
          <a:p>
            <a:pPr algn="just"/>
            <a:r>
              <a:rPr lang="ru-RU" sz="1500" dirty="0" smtClean="0"/>
              <a:t>       безопасном поведении и использовании сети Интернет</a:t>
            </a:r>
          </a:p>
          <a:p>
            <a:pPr algn="just"/>
            <a:endParaRPr lang="tt-RU" sz="700" b="1" dirty="0" smtClean="0">
              <a:solidFill>
                <a:srgbClr val="A8246F"/>
              </a:solidFill>
            </a:endParaRPr>
          </a:p>
          <a:p>
            <a:pPr algn="just"/>
            <a:r>
              <a:rPr lang="tt-RU" sz="1500" b="1" dirty="0" smtClean="0">
                <a:solidFill>
                  <a:srgbClr val="A8246F"/>
                </a:solidFill>
              </a:rPr>
              <a:t>2.</a:t>
            </a:r>
            <a:r>
              <a:rPr lang="tt-RU" sz="1500" dirty="0" smtClean="0"/>
              <a:t> </a:t>
            </a:r>
            <a:r>
              <a:rPr lang="tt-RU" sz="1500" b="1" dirty="0" smtClean="0">
                <a:solidFill>
                  <a:srgbClr val="A8246F"/>
                </a:solidFill>
              </a:rPr>
              <a:t>Типовые формы</a:t>
            </a:r>
            <a:r>
              <a:rPr lang="tt-RU" sz="1500" dirty="0" smtClean="0"/>
              <a:t>:</a:t>
            </a:r>
          </a:p>
          <a:p>
            <a:pPr algn="just"/>
            <a:endParaRPr lang="tt-RU" sz="700" dirty="0" smtClean="0"/>
          </a:p>
          <a:p>
            <a:pPr algn="just"/>
            <a:r>
              <a:rPr lang="tt-RU" sz="1500" dirty="0" smtClean="0"/>
              <a:t>2.1. Положения о Совете общеобразовательной организации по вопросам </a:t>
            </a:r>
          </a:p>
          <a:p>
            <a:pPr algn="just"/>
            <a:r>
              <a:rPr lang="tt-RU" sz="1500" dirty="0" smtClean="0"/>
              <a:t>       регламентации доступа учащихся к информации в сети Интернет</a:t>
            </a:r>
          </a:p>
          <a:p>
            <a:pPr algn="just"/>
            <a:r>
              <a:rPr lang="tt-RU" sz="1500" dirty="0" smtClean="0"/>
              <a:t>2.2. Порядка действий сотрудников и членов Совета общеобразовательной </a:t>
            </a:r>
          </a:p>
          <a:p>
            <a:pPr algn="just"/>
            <a:r>
              <a:rPr lang="tt-RU" sz="1500" dirty="0" smtClean="0"/>
              <a:t>       организации по вопросам регламентации доступа учащихся к </a:t>
            </a:r>
          </a:p>
          <a:p>
            <a:pPr algn="just"/>
            <a:r>
              <a:rPr lang="tt-RU" sz="1500" dirty="0" smtClean="0"/>
              <a:t>       информации в сети Интернет</a:t>
            </a:r>
          </a:p>
          <a:p>
            <a:pPr algn="just"/>
            <a:endParaRPr lang="ru-RU" sz="1500" dirty="0"/>
          </a:p>
        </p:txBody>
      </p:sp>
      <p:pic>
        <p:nvPicPr>
          <p:cNvPr id="11" name="Picture 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568" t="22897" r="13773" b="24724"/>
          <a:stretch>
            <a:fillRect/>
          </a:stretch>
        </p:blipFill>
        <p:spPr bwMode="auto">
          <a:xfrm>
            <a:off x="107504" y="51470"/>
            <a:ext cx="1395514" cy="4444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 l="14568" t="22897" r="13773" b="24724"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4483169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Рисунок 2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23" name="Номер слайда 3"/>
          <p:cNvSpPr txBox="1">
            <a:spLocks/>
          </p:cNvSpPr>
          <p:nvPr/>
        </p:nvSpPr>
        <p:spPr>
          <a:xfrm>
            <a:off x="7010400" y="4862017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algn="r" rtl="0" fontAlgn="base">
              <a:spcBef>
                <a:spcPct val="0"/>
              </a:spcBef>
              <a:spcAft>
                <a:spcPct val="0"/>
              </a:spcAft>
              <a:defRPr sz="1200" kern="1200">
                <a:solidFill>
                  <a:schemeClr val="tx1">
                    <a:tint val="75000"/>
                  </a:schemeClr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 smtClean="0">
                <a:solidFill>
                  <a:prstClr val="black">
                    <a:tint val="75000"/>
                  </a:prstClr>
                </a:solidFill>
                <a:latin typeface="Calibri"/>
              </a:rPr>
              <a:t>16</a:t>
            </a:r>
            <a:endParaRPr lang="ru-RU" dirty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14" name="Заголовок 1"/>
          <p:cNvSpPr txBox="1">
            <a:spLocks/>
          </p:cNvSpPr>
          <p:nvPr/>
        </p:nvSpPr>
        <p:spPr>
          <a:xfrm>
            <a:off x="943020" y="68586"/>
            <a:ext cx="7920880" cy="137007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</a:pPr>
            <a:endParaRPr lang="ru-RU" sz="3600" b="1" dirty="0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/>
              <a:ea typeface="Calibri"/>
              <a:cs typeface="Times New Roman"/>
            </a:endParaRPr>
          </a:p>
        </p:txBody>
      </p:sp>
      <p:sp>
        <p:nvSpPr>
          <p:cNvPr id="15" name="Rectangle 7"/>
          <p:cNvSpPr>
            <a:spLocks noChangeArrowheads="1"/>
          </p:cNvSpPr>
          <p:nvPr/>
        </p:nvSpPr>
        <p:spPr bwMode="auto">
          <a:xfrm>
            <a:off x="575555" y="2366577"/>
            <a:ext cx="8064896" cy="430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/>
          <a:p>
            <a:pPr algn="just" defTabSz="685800" fontAlgn="auto">
              <a:spcBef>
                <a:spcPts val="0"/>
              </a:spcBef>
              <a:spcAft>
                <a:spcPts val="0"/>
              </a:spcAft>
            </a:pPr>
            <a:endParaRPr lang="ru-RU" sz="2200" b="1" dirty="0" smtClean="0">
              <a:ln w="10541" cmpd="sng">
                <a:solidFill>
                  <a:srgbClr val="4F81BD">
                    <a:shade val="88000"/>
                    <a:satMod val="110000"/>
                  </a:srgbClr>
                </a:solidFill>
                <a:prstDash val="solid"/>
              </a:ln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Заголовок 1"/>
          <p:cNvSpPr txBox="1">
            <a:spLocks/>
          </p:cNvSpPr>
          <p:nvPr/>
        </p:nvSpPr>
        <p:spPr>
          <a:xfrm>
            <a:off x="943020" y="68586"/>
            <a:ext cx="7920880" cy="137007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</a:pPr>
            <a:endParaRPr lang="ru-RU" sz="3600" b="1" dirty="0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/>
              <a:ea typeface="Calibri"/>
              <a:cs typeface="Times New Roman"/>
            </a:endParaRPr>
          </a:p>
        </p:txBody>
      </p:sp>
      <p:sp>
        <p:nvSpPr>
          <p:cNvPr id="13" name="Rectangle 7"/>
          <p:cNvSpPr>
            <a:spLocks noChangeArrowheads="1"/>
          </p:cNvSpPr>
          <p:nvPr/>
        </p:nvSpPr>
        <p:spPr bwMode="auto">
          <a:xfrm>
            <a:off x="575555" y="2366577"/>
            <a:ext cx="8064896" cy="430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/>
          <a:p>
            <a:pPr algn="just" defTabSz="685800" fontAlgn="auto">
              <a:spcBef>
                <a:spcPts val="0"/>
              </a:spcBef>
              <a:spcAft>
                <a:spcPts val="0"/>
              </a:spcAft>
            </a:pPr>
            <a:endParaRPr lang="ru-RU" sz="2200" b="1" dirty="0" smtClean="0">
              <a:ln w="10541" cmpd="sng">
                <a:solidFill>
                  <a:srgbClr val="4F81BD">
                    <a:shade val="88000"/>
                    <a:satMod val="110000"/>
                  </a:srgbClr>
                </a:solidFill>
                <a:prstDash val="solid"/>
              </a:ln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1259632" y="51470"/>
            <a:ext cx="774035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685800" fontAlgn="auto">
              <a:spcBef>
                <a:spcPts val="0"/>
              </a:spcBef>
              <a:spcAft>
                <a:spcPts val="0"/>
              </a:spcAft>
            </a:pPr>
            <a:r>
              <a:rPr lang="ru-RU" sz="3200" b="1" kern="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Методические рекомендации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08967" y="696588"/>
            <a:ext cx="4127329" cy="432343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1" name="Picture 5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568" t="22897" r="13773" b="24724"/>
          <a:stretch>
            <a:fillRect/>
          </a:stretch>
        </p:blipFill>
        <p:spPr bwMode="auto">
          <a:xfrm>
            <a:off x="107504" y="51470"/>
            <a:ext cx="1395514" cy="4444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 l="14568" t="22897" r="13773" b="24724"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7837339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Рисунок 2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23" name="Номер слайда 3"/>
          <p:cNvSpPr txBox="1">
            <a:spLocks/>
          </p:cNvSpPr>
          <p:nvPr/>
        </p:nvSpPr>
        <p:spPr>
          <a:xfrm>
            <a:off x="7010400" y="4862017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algn="r" rtl="0" fontAlgn="base">
              <a:spcBef>
                <a:spcPct val="0"/>
              </a:spcBef>
              <a:spcAft>
                <a:spcPct val="0"/>
              </a:spcAft>
              <a:defRPr sz="1200" kern="1200">
                <a:solidFill>
                  <a:schemeClr val="tx1">
                    <a:tint val="75000"/>
                  </a:schemeClr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 smtClean="0">
                <a:solidFill>
                  <a:prstClr val="black">
                    <a:tint val="75000"/>
                  </a:prstClr>
                </a:solidFill>
                <a:latin typeface="Calibri"/>
              </a:rPr>
              <a:t>17</a:t>
            </a:r>
            <a:endParaRPr lang="ru-RU" dirty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14" name="Заголовок 1"/>
          <p:cNvSpPr txBox="1">
            <a:spLocks/>
          </p:cNvSpPr>
          <p:nvPr/>
        </p:nvSpPr>
        <p:spPr>
          <a:xfrm>
            <a:off x="943020" y="68586"/>
            <a:ext cx="7920880" cy="137007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</a:pPr>
            <a:endParaRPr lang="ru-RU" sz="3600" b="1" dirty="0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/>
              <a:ea typeface="Calibri"/>
              <a:cs typeface="Times New Roman"/>
            </a:endParaRPr>
          </a:p>
        </p:txBody>
      </p:sp>
      <p:sp>
        <p:nvSpPr>
          <p:cNvPr id="15" name="Rectangle 7"/>
          <p:cNvSpPr>
            <a:spLocks noChangeArrowheads="1"/>
          </p:cNvSpPr>
          <p:nvPr/>
        </p:nvSpPr>
        <p:spPr bwMode="auto">
          <a:xfrm>
            <a:off x="575555" y="2366577"/>
            <a:ext cx="8064896" cy="430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/>
          <a:p>
            <a:pPr algn="just" defTabSz="685800" fontAlgn="auto">
              <a:spcBef>
                <a:spcPts val="0"/>
              </a:spcBef>
              <a:spcAft>
                <a:spcPts val="0"/>
              </a:spcAft>
            </a:pPr>
            <a:endParaRPr lang="ru-RU" sz="2200" b="1" dirty="0" smtClean="0">
              <a:ln w="10541" cmpd="sng">
                <a:solidFill>
                  <a:srgbClr val="4F81BD">
                    <a:shade val="88000"/>
                    <a:satMod val="110000"/>
                  </a:srgbClr>
                </a:solidFill>
                <a:prstDash val="solid"/>
              </a:ln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Заголовок 1"/>
          <p:cNvSpPr txBox="1">
            <a:spLocks/>
          </p:cNvSpPr>
          <p:nvPr/>
        </p:nvSpPr>
        <p:spPr>
          <a:xfrm>
            <a:off x="943020" y="68586"/>
            <a:ext cx="7920880" cy="137007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</a:pPr>
            <a:endParaRPr lang="ru-RU" sz="3600" b="1" dirty="0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/>
              <a:ea typeface="Calibri"/>
              <a:cs typeface="Times New Roman"/>
            </a:endParaRPr>
          </a:p>
        </p:txBody>
      </p:sp>
      <p:sp>
        <p:nvSpPr>
          <p:cNvPr id="13" name="Rectangle 7"/>
          <p:cNvSpPr>
            <a:spLocks noChangeArrowheads="1"/>
          </p:cNvSpPr>
          <p:nvPr/>
        </p:nvSpPr>
        <p:spPr bwMode="auto">
          <a:xfrm>
            <a:off x="575555" y="2366577"/>
            <a:ext cx="8064896" cy="430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/>
          <a:p>
            <a:pPr algn="just" defTabSz="685800" fontAlgn="auto">
              <a:spcBef>
                <a:spcPts val="0"/>
              </a:spcBef>
              <a:spcAft>
                <a:spcPts val="0"/>
              </a:spcAft>
            </a:pPr>
            <a:endParaRPr lang="ru-RU" sz="2200" b="1" dirty="0" smtClean="0">
              <a:ln w="10541" cmpd="sng">
                <a:solidFill>
                  <a:srgbClr val="4F81BD">
                    <a:shade val="88000"/>
                    <a:satMod val="110000"/>
                  </a:srgbClr>
                </a:solidFill>
                <a:prstDash val="solid"/>
              </a:ln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1531720" y="51470"/>
            <a:ext cx="7504775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685800" fontAlgn="auto">
              <a:spcBef>
                <a:spcPts val="0"/>
              </a:spcBef>
              <a:spcAft>
                <a:spcPts val="0"/>
              </a:spcAft>
            </a:pPr>
            <a:r>
              <a:rPr lang="ru-RU" sz="3000" b="1" kern="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Учебно-методическое обеспечение</a:t>
            </a:r>
          </a:p>
        </p:txBody>
      </p:sp>
      <p:pic>
        <p:nvPicPr>
          <p:cNvPr id="1026" name="Picture 2" descr="http://www.fid.su/16422768_1836612546561699_29613034648049215_o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6096" y="757672"/>
            <a:ext cx="2851063" cy="410434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77400" y="754864"/>
            <a:ext cx="3082632" cy="410715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2" name="Picture 5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568" t="22897" r="13773" b="24724"/>
          <a:stretch>
            <a:fillRect/>
          </a:stretch>
        </p:blipFill>
        <p:spPr bwMode="auto">
          <a:xfrm>
            <a:off x="107504" y="51470"/>
            <a:ext cx="1395514" cy="4444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 l="14568" t="22897" r="13773" b="24724"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1679042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Рисунок 2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22" name="Номер слайда 3"/>
          <p:cNvSpPr txBox="1">
            <a:spLocks/>
          </p:cNvSpPr>
          <p:nvPr/>
        </p:nvSpPr>
        <p:spPr>
          <a:xfrm>
            <a:off x="7010400" y="4862017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algn="r" rtl="0" fontAlgn="base">
              <a:spcBef>
                <a:spcPct val="0"/>
              </a:spcBef>
              <a:spcAft>
                <a:spcPct val="0"/>
              </a:spcAft>
              <a:defRPr sz="1200" kern="1200">
                <a:solidFill>
                  <a:schemeClr val="tx1">
                    <a:tint val="75000"/>
                  </a:schemeClr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 smtClean="0">
                <a:solidFill>
                  <a:prstClr val="black">
                    <a:tint val="75000"/>
                  </a:prstClr>
                </a:solidFill>
                <a:latin typeface="+mn-lt"/>
                <a:cs typeface="Arial" panose="020B0604020202020204" pitchFamily="34" charset="0"/>
              </a:rPr>
              <a:t>18</a:t>
            </a:r>
            <a:endParaRPr lang="ru-RU" dirty="0">
              <a:solidFill>
                <a:prstClr val="black">
                  <a:tint val="75000"/>
                </a:prstClr>
              </a:solidFill>
              <a:latin typeface="+mn-lt"/>
              <a:cs typeface="Arial" panose="020B0604020202020204" pitchFamily="34" charset="0"/>
            </a:endParaRPr>
          </a:p>
        </p:txBody>
      </p:sp>
      <p:sp>
        <p:nvSpPr>
          <p:cNvPr id="14" name="Заголовок 1"/>
          <p:cNvSpPr txBox="1">
            <a:spLocks/>
          </p:cNvSpPr>
          <p:nvPr/>
        </p:nvSpPr>
        <p:spPr>
          <a:xfrm>
            <a:off x="943020" y="68586"/>
            <a:ext cx="7920880" cy="137007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</a:pPr>
            <a:endParaRPr lang="ru-RU" sz="3600" b="1" dirty="0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</p:txBody>
      </p:sp>
      <p:sp>
        <p:nvSpPr>
          <p:cNvPr id="15" name="Rectangle 7"/>
          <p:cNvSpPr>
            <a:spLocks noChangeArrowheads="1"/>
          </p:cNvSpPr>
          <p:nvPr/>
        </p:nvSpPr>
        <p:spPr bwMode="auto">
          <a:xfrm>
            <a:off x="575555" y="2366577"/>
            <a:ext cx="8064896" cy="430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/>
          <a:p>
            <a:pPr algn="just" defTabSz="685800" fontAlgn="auto">
              <a:spcBef>
                <a:spcPts val="0"/>
              </a:spcBef>
              <a:spcAft>
                <a:spcPts val="0"/>
              </a:spcAft>
            </a:pPr>
            <a:endParaRPr lang="ru-RU" sz="2200" b="1" dirty="0" smtClean="0">
              <a:ln w="10541" cmpd="sng">
                <a:solidFill>
                  <a:srgbClr val="4F81BD">
                    <a:shade val="88000"/>
                    <a:satMod val="110000"/>
                  </a:srgbClr>
                </a:solidFill>
                <a:prstDash val="solid"/>
              </a:ln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1475656" y="91247"/>
            <a:ext cx="7488832" cy="14003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62" b="0" i="0" u="none" strike="noStrike" kern="1200" spc="0" baseline="0">
                <a:solidFill>
                  <a:prstClr val="black">
                    <a:lumMod val="65000"/>
                    <a:lumOff val="35000"/>
                  </a:prstClr>
                </a:solidFill>
                <a:latin typeface="+mn-lt"/>
                <a:ea typeface="+mn-ea"/>
                <a:cs typeface="+mn-cs"/>
              </a:defRPr>
            </a:pPr>
            <a:r>
              <a:rPr kumimoji="0" lang="ru-RU" sz="1700" b="1" i="0" strike="noStrike" kern="1200" cap="none" spc="0" normalizeH="0" baseline="0" noProof="0" dirty="0" smtClean="0">
                <a:ln>
                  <a:noFill/>
                </a:ln>
                <a:solidFill>
                  <a:srgbClr val="A8246F"/>
                </a:solidFill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Анкетирование школьников и педагогических работников Республики Татарстан </a:t>
            </a:r>
            <a:r>
              <a:rPr kumimoji="0" lang="ru-RU" sz="17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по вопросам информационной безопасности детей в медиапространстве на базе </a:t>
            </a:r>
          </a:p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62" b="0" i="0" u="none" strike="noStrike" kern="1200" spc="0" baseline="0">
                <a:solidFill>
                  <a:prstClr val="black">
                    <a:lumMod val="65000"/>
                    <a:lumOff val="35000"/>
                  </a:prstClr>
                </a:solidFill>
                <a:latin typeface="+mn-lt"/>
                <a:ea typeface="+mn-ea"/>
                <a:cs typeface="+mn-cs"/>
              </a:defRPr>
            </a:pPr>
            <a:r>
              <a:rPr kumimoji="0" lang="ru-RU" sz="17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ГИС «Электронное образование Республики Татарстан» </a:t>
            </a:r>
          </a:p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62" b="0" i="0" u="none" strike="noStrike" kern="1200" spc="0" baseline="0">
                <a:solidFill>
                  <a:prstClr val="black">
                    <a:lumMod val="65000"/>
                    <a:lumOff val="35000"/>
                  </a:prstClr>
                </a:solidFill>
                <a:latin typeface="+mn-lt"/>
                <a:ea typeface="+mn-ea"/>
                <a:cs typeface="+mn-cs"/>
              </a:defRPr>
            </a:pPr>
            <a:r>
              <a:rPr kumimoji="0" lang="en-US" sz="17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edu.tatar.ru</a:t>
            </a:r>
            <a:endParaRPr kumimoji="0" lang="ru-RU" sz="1700" b="1" i="0" u="none" strike="noStrike" kern="1200" cap="none" spc="0" normalizeH="0" baseline="0" noProof="0" dirty="0" smtClean="0">
              <a:ln>
                <a:noFill/>
              </a:ln>
              <a:solidFill>
                <a:srgbClr val="000000"/>
              </a:solidFill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3339" y="2194290"/>
            <a:ext cx="1589899" cy="1090380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22404" y="1983730"/>
            <a:ext cx="1524124" cy="1524124"/>
          </a:xfrm>
          <a:prstGeom prst="rect">
            <a:avLst/>
          </a:prstGeom>
        </p:spPr>
      </p:pic>
      <p:sp>
        <p:nvSpPr>
          <p:cNvPr id="17" name="Прямоугольник 16"/>
          <p:cNvSpPr/>
          <p:nvPr/>
        </p:nvSpPr>
        <p:spPr>
          <a:xfrm>
            <a:off x="746020" y="3335382"/>
            <a:ext cx="2024535" cy="892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A8246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1 352</a:t>
            </a:r>
          </a:p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600" b="1" i="0" u="none" strike="noStrike" kern="1200" cap="none" spc="0" normalizeH="0" baseline="0" noProof="0" dirty="0" smtClean="0">
                <a:ln>
                  <a:noFill/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школьника</a:t>
            </a:r>
            <a:endParaRPr kumimoji="0" lang="ru-RU" sz="2600" b="1" i="0" u="none" strike="noStrike" kern="1200" cap="none" spc="0" normalizeH="0" baseline="0" noProof="0" dirty="0">
              <a:ln>
                <a:noFill/>
              </a:ln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6228184" y="3335382"/>
            <a:ext cx="2774132" cy="892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A8246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1 986</a:t>
            </a:r>
          </a:p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600" b="1" i="0" u="none" strike="noStrike" kern="1200" cap="none" spc="0" normalizeH="0" baseline="0" noProof="0" dirty="0" smtClean="0">
                <a:ln>
                  <a:noFill/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педработников</a:t>
            </a:r>
            <a:endParaRPr kumimoji="0" lang="ru-RU" sz="2600" b="1" i="0" u="none" strike="noStrike" kern="1200" cap="none" spc="0" normalizeH="0" baseline="0" noProof="0" dirty="0">
              <a:ln>
                <a:noFill/>
              </a:ln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9" name="Рисунок 1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94012" y="2344696"/>
            <a:ext cx="2895026" cy="217127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0" name="Picture 5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568" t="22897" r="13773" b="24724"/>
          <a:stretch>
            <a:fillRect/>
          </a:stretch>
        </p:blipFill>
        <p:spPr bwMode="auto">
          <a:xfrm>
            <a:off x="107504" y="51470"/>
            <a:ext cx="1395514" cy="4444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 l="14568" t="22897" r="13773" b="24724"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33805528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://86school3.ru/doc/Distant/urokcifri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3839" b="34992"/>
          <a:stretch/>
        </p:blipFill>
        <p:spPr bwMode="auto">
          <a:xfrm>
            <a:off x="2809176" y="0"/>
            <a:ext cx="4065200" cy="12670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773324" y="1563638"/>
            <a:ext cx="8136904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dirty="0">
                <a:solidFill>
                  <a:srgbClr val="A8246F"/>
                </a:solidFill>
                <a:latin typeface="+mn-lt"/>
              </a:rPr>
              <a:t>Всероссийский образовательный проект «Урок цифры»</a:t>
            </a:r>
            <a:r>
              <a:rPr lang="ru-RU" dirty="0">
                <a:solidFill>
                  <a:srgbClr val="A8246F"/>
                </a:solidFill>
                <a:latin typeface="+mn-lt"/>
              </a:rPr>
              <a:t> </a:t>
            </a:r>
            <a:r>
              <a:rPr lang="ru-RU" dirty="0">
                <a:latin typeface="+mn-lt"/>
              </a:rPr>
              <a:t>позволяет школьникам не выходя из дома знакомиться с основами цифровой экономики, цифровых технологий и </a:t>
            </a:r>
            <a:r>
              <a:rPr lang="ru-RU" dirty="0" smtClean="0">
                <a:latin typeface="+mn-lt"/>
              </a:rPr>
              <a:t>программирования</a:t>
            </a:r>
            <a:endParaRPr lang="ru-RU" dirty="0">
              <a:latin typeface="+mn-lt"/>
            </a:endParaRPr>
          </a:p>
          <a:p>
            <a:pPr algn="just"/>
            <a:endParaRPr lang="en-US" dirty="0">
              <a:latin typeface="+mn-lt"/>
            </a:endParaRPr>
          </a:p>
          <a:p>
            <a:pPr algn="just"/>
            <a:r>
              <a:rPr lang="ru-RU" dirty="0" smtClean="0">
                <a:latin typeface="+mn-lt"/>
              </a:rPr>
              <a:t>Для </a:t>
            </a:r>
            <a:r>
              <a:rPr lang="ru-RU" dirty="0">
                <a:latin typeface="+mn-lt"/>
              </a:rPr>
              <a:t>формирования </a:t>
            </a:r>
            <a:r>
              <a:rPr lang="ru-RU" dirty="0" smtClean="0">
                <a:latin typeface="+mn-lt"/>
              </a:rPr>
              <a:t>уроков используются </a:t>
            </a:r>
            <a:r>
              <a:rPr lang="ru-RU" dirty="0">
                <a:latin typeface="+mn-lt"/>
              </a:rPr>
              <a:t>образовательные программы в области цифровых технологий от </a:t>
            </a:r>
            <a:r>
              <a:rPr lang="ru-RU" dirty="0" smtClean="0">
                <a:latin typeface="+mn-lt"/>
              </a:rPr>
              <a:t>«</a:t>
            </a:r>
            <a:r>
              <a:rPr lang="ru-RU" dirty="0">
                <a:latin typeface="+mn-lt"/>
              </a:rPr>
              <a:t>Яндекс», </a:t>
            </a:r>
            <a:r>
              <a:rPr lang="ru-RU" dirty="0" smtClean="0">
                <a:latin typeface="+mn-lt"/>
              </a:rPr>
              <a:t>«</a:t>
            </a:r>
            <a:r>
              <a:rPr lang="ru-RU" dirty="0">
                <a:latin typeface="+mn-lt"/>
              </a:rPr>
              <a:t>Лаборатория Касперского», «Сбербанк», «1С</a:t>
            </a:r>
            <a:r>
              <a:rPr lang="ru-RU" dirty="0" smtClean="0">
                <a:latin typeface="+mn-lt"/>
              </a:rPr>
              <a:t>» и т.д.</a:t>
            </a:r>
            <a:endParaRPr lang="en-US" dirty="0" smtClean="0">
              <a:latin typeface="+mn-lt"/>
            </a:endParaRPr>
          </a:p>
          <a:p>
            <a:pPr algn="just"/>
            <a:endParaRPr lang="en-US" dirty="0">
              <a:latin typeface="+mn-lt"/>
            </a:endParaRPr>
          </a:p>
          <a:p>
            <a:pPr algn="just"/>
            <a:r>
              <a:rPr lang="ru-RU" dirty="0" smtClean="0">
                <a:latin typeface="+mn-lt"/>
              </a:rPr>
              <a:t>Занятия </a:t>
            </a:r>
            <a:r>
              <a:rPr lang="ru-RU" dirty="0">
                <a:latin typeface="+mn-lt"/>
              </a:rPr>
              <a:t>на тематических </a:t>
            </a:r>
            <a:r>
              <a:rPr lang="ru-RU" dirty="0" smtClean="0">
                <a:latin typeface="+mn-lt"/>
              </a:rPr>
              <a:t>тренажерах реализованы </a:t>
            </a:r>
            <a:r>
              <a:rPr lang="ru-RU" dirty="0">
                <a:latin typeface="+mn-lt"/>
              </a:rPr>
              <a:t>в виде увлекательных </a:t>
            </a:r>
            <a:r>
              <a:rPr lang="ru-RU" dirty="0" smtClean="0">
                <a:latin typeface="+mn-lt"/>
              </a:rPr>
              <a:t>онлайн-игр </a:t>
            </a:r>
            <a:r>
              <a:rPr lang="ru-RU" dirty="0">
                <a:latin typeface="+mn-lt"/>
              </a:rPr>
              <a:t>и адаптированы для </a:t>
            </a:r>
            <a:r>
              <a:rPr lang="ru-RU" dirty="0" smtClean="0">
                <a:latin typeface="+mn-lt"/>
              </a:rPr>
              <a:t>3 возрастных </a:t>
            </a:r>
            <a:r>
              <a:rPr lang="ru-RU" dirty="0">
                <a:latin typeface="+mn-lt"/>
              </a:rPr>
              <a:t>групп - учащихся младшей, средней и старшей </a:t>
            </a:r>
            <a:r>
              <a:rPr lang="ru-RU" dirty="0" smtClean="0">
                <a:latin typeface="+mn-lt"/>
              </a:rPr>
              <a:t>школы</a:t>
            </a:r>
          </a:p>
        </p:txBody>
      </p:sp>
      <p:sp>
        <p:nvSpPr>
          <p:cNvPr id="9" name="Номер слайда 3"/>
          <p:cNvSpPr txBox="1">
            <a:spLocks/>
          </p:cNvSpPr>
          <p:nvPr/>
        </p:nvSpPr>
        <p:spPr>
          <a:xfrm>
            <a:off x="7010400" y="4862017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algn="r" rtl="0" fontAlgn="base">
              <a:spcBef>
                <a:spcPct val="0"/>
              </a:spcBef>
              <a:spcAft>
                <a:spcPct val="0"/>
              </a:spcAft>
              <a:defRPr sz="1200" kern="1200">
                <a:solidFill>
                  <a:schemeClr val="tx1">
                    <a:tint val="75000"/>
                  </a:schemeClr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 smtClean="0">
                <a:solidFill>
                  <a:prstClr val="black">
                    <a:tint val="75000"/>
                  </a:prstClr>
                </a:solidFill>
                <a:latin typeface="+mn-lt"/>
                <a:cs typeface="Arial" panose="020B0604020202020204" pitchFamily="34" charset="0"/>
              </a:rPr>
              <a:t>19</a:t>
            </a:r>
            <a:endParaRPr lang="ru-RU" dirty="0">
              <a:solidFill>
                <a:prstClr val="black">
                  <a:tint val="75000"/>
                </a:prstClr>
              </a:solidFill>
              <a:latin typeface="+mn-lt"/>
              <a:cs typeface="Arial" panose="020B0604020202020204" pitchFamily="34" charset="0"/>
            </a:endParaRPr>
          </a:p>
        </p:txBody>
      </p:sp>
      <p:pic>
        <p:nvPicPr>
          <p:cNvPr id="6" name="Picture 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568" t="22897" r="13773" b="24724"/>
          <a:stretch>
            <a:fillRect/>
          </a:stretch>
        </p:blipFill>
        <p:spPr bwMode="auto">
          <a:xfrm>
            <a:off x="107504" y="51470"/>
            <a:ext cx="1395514" cy="4444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 l="14568" t="22897" r="13773" b="24724"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5757662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13" name="Номер слайда 3"/>
          <p:cNvSpPr txBox="1">
            <a:spLocks/>
          </p:cNvSpPr>
          <p:nvPr/>
        </p:nvSpPr>
        <p:spPr>
          <a:xfrm>
            <a:off x="7010400" y="4862017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algn="r" rtl="0" fontAlgn="base">
              <a:spcBef>
                <a:spcPct val="0"/>
              </a:spcBef>
              <a:spcAft>
                <a:spcPct val="0"/>
              </a:spcAft>
              <a:defRPr sz="1200" kern="1200">
                <a:solidFill>
                  <a:schemeClr val="tx1">
                    <a:tint val="75000"/>
                  </a:schemeClr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 smtClean="0">
                <a:solidFill>
                  <a:prstClr val="black">
                    <a:tint val="75000"/>
                  </a:prstClr>
                </a:solidFill>
                <a:latin typeface="+mn-lt"/>
                <a:cs typeface="Arial" panose="020B0604020202020204" pitchFamily="34" charset="0"/>
              </a:rPr>
              <a:t>20</a:t>
            </a:r>
            <a:endParaRPr lang="ru-RU" dirty="0">
              <a:solidFill>
                <a:prstClr val="black">
                  <a:tint val="75000"/>
                </a:prstClr>
              </a:solidFill>
              <a:latin typeface="+mn-lt"/>
              <a:cs typeface="Arial" panose="020B0604020202020204" pitchFamily="34" charset="0"/>
            </a:endParaRPr>
          </a:p>
        </p:txBody>
      </p:sp>
      <p:sp>
        <p:nvSpPr>
          <p:cNvPr id="14" name="Заголовок 1"/>
          <p:cNvSpPr txBox="1">
            <a:spLocks/>
          </p:cNvSpPr>
          <p:nvPr/>
        </p:nvSpPr>
        <p:spPr>
          <a:xfrm>
            <a:off x="943020" y="68586"/>
            <a:ext cx="7920880" cy="137007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</a:pPr>
            <a:endParaRPr lang="ru-RU" sz="3600" b="1" dirty="0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</p:txBody>
      </p:sp>
      <p:sp>
        <p:nvSpPr>
          <p:cNvPr id="15" name="Rectangle 7"/>
          <p:cNvSpPr>
            <a:spLocks noChangeArrowheads="1"/>
          </p:cNvSpPr>
          <p:nvPr/>
        </p:nvSpPr>
        <p:spPr bwMode="auto">
          <a:xfrm>
            <a:off x="575555" y="2366577"/>
            <a:ext cx="8064896" cy="430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/>
          <a:p>
            <a:pPr algn="just" defTabSz="685800" fontAlgn="auto">
              <a:spcBef>
                <a:spcPts val="0"/>
              </a:spcBef>
              <a:spcAft>
                <a:spcPts val="0"/>
              </a:spcAft>
            </a:pPr>
            <a:endParaRPr lang="ru-RU" sz="2200" b="1" dirty="0" smtClean="0">
              <a:ln w="10541" cmpd="sng">
                <a:solidFill>
                  <a:srgbClr val="4F81BD">
                    <a:shade val="88000"/>
                    <a:satMod val="110000"/>
                  </a:srgbClr>
                </a:solidFill>
                <a:prstDash val="solid"/>
              </a:ln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1475656" y="34664"/>
            <a:ext cx="7272808" cy="2092844"/>
          </a:xfrm>
          <a:prstGeom prst="rect">
            <a:avLst/>
          </a:prstGeom>
        </p:spPr>
        <p:txBody>
          <a:bodyPr wrap="square" lIns="91404" tIns="45702" rIns="91404" bIns="45702">
            <a:spAutoFit/>
          </a:bodyPr>
          <a:lstStyle/>
          <a:p>
            <a:pPr algn="ctr" defTabSz="685749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Повышение квалификации </a:t>
            </a:r>
            <a:r>
              <a:rPr lang="ru-RU" sz="2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педагогических работников </a:t>
            </a:r>
            <a:endParaRPr lang="ru-RU" sz="26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defTabSz="685749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по </a:t>
            </a:r>
            <a:r>
              <a:rPr lang="ru-RU" sz="2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вопросам обеспечения информационной безопасности </a:t>
            </a:r>
            <a:r>
              <a:rPr lang="ru-RU" sz="2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детей</a:t>
            </a:r>
            <a:endParaRPr lang="ru-RU" sz="2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defTabSz="685749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на сайте </a:t>
            </a:r>
            <a:r>
              <a:rPr lang="ru-RU" sz="2600" b="1" dirty="0" smtClean="0">
                <a:solidFill>
                  <a:srgbClr val="A8246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единыйурок.рф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683568" y="2393469"/>
            <a:ext cx="8252340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tt-RU" sz="1600" dirty="0">
                <a:latin typeface="Arial" panose="020B0604020202020204" pitchFamily="34" charset="0"/>
                <a:cs typeface="Arial" panose="020B0604020202020204" pitchFamily="34" charset="0"/>
              </a:rPr>
              <a:t>Основы обеспечения информационной безопасности </a:t>
            </a:r>
            <a:r>
              <a:rPr lang="tt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детей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endParaRPr lang="ru-RU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Организация защиты детей от видов информации, распространяемой посредством сети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Интернет,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причиняющей вред здоровью и (или) развитию детей, а также не соответствующей задачам образования, в образовательных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организациях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endParaRPr lang="ru-RU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Безопасное использование сайтов в сети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Интернет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в образовательном процессе в целях обучения и воспитания обучающихся в образовательной организации</a:t>
            </a:r>
          </a:p>
          <a:p>
            <a:pPr marL="285750" indent="-285750" algn="just">
              <a:spcAft>
                <a:spcPts val="0"/>
              </a:spcAft>
              <a:buFont typeface="Wingdings" panose="05000000000000000000" pitchFamily="2" charset="2"/>
              <a:buChar char="ü"/>
            </a:pPr>
            <a:endParaRPr lang="ru-RU" sz="1600" dirty="0">
              <a:solidFill>
                <a:srgbClr val="A8246F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pic>
        <p:nvPicPr>
          <p:cNvPr id="9" name="Picture 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568" t="22897" r="13773" b="24724"/>
          <a:stretch>
            <a:fillRect/>
          </a:stretch>
        </p:blipFill>
        <p:spPr bwMode="auto">
          <a:xfrm>
            <a:off x="107504" y="51470"/>
            <a:ext cx="1395514" cy="4444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 l="14568" t="22897" r="13773" b="24724"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1981544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Рисунок 1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13" name="Номер слайда 3"/>
          <p:cNvSpPr txBox="1">
            <a:spLocks/>
          </p:cNvSpPr>
          <p:nvPr/>
        </p:nvSpPr>
        <p:spPr>
          <a:xfrm>
            <a:off x="7010400" y="4862017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algn="r" rtl="0" fontAlgn="base">
              <a:spcBef>
                <a:spcPct val="0"/>
              </a:spcBef>
              <a:spcAft>
                <a:spcPct val="0"/>
              </a:spcAft>
              <a:defRPr sz="1200" kern="1200">
                <a:solidFill>
                  <a:schemeClr val="tx1">
                    <a:tint val="75000"/>
                  </a:schemeClr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 smtClean="0">
                <a:solidFill>
                  <a:prstClr val="black">
                    <a:tint val="75000"/>
                  </a:prst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21</a:t>
            </a:r>
            <a:endParaRPr lang="ru-RU" dirty="0">
              <a:solidFill>
                <a:prstClr val="black">
                  <a:tint val="75000"/>
                </a:prst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026" name="Picture 2" descr="C:\Users\RUSTEM\Desktop\Вебинар\Снимок11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4934" y="3507854"/>
            <a:ext cx="5472428" cy="15121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Рисунок 17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057" r="3872" b="32613"/>
          <a:stretch/>
        </p:blipFill>
        <p:spPr>
          <a:xfrm>
            <a:off x="899592" y="1059582"/>
            <a:ext cx="5431135" cy="2471539"/>
          </a:xfrm>
          <a:prstGeom prst="rect">
            <a:avLst/>
          </a:prstGeom>
        </p:spPr>
      </p:pic>
      <p:pic>
        <p:nvPicPr>
          <p:cNvPr id="1031" name="Picture 7" descr="http://taisautomation.com/images/f4t.p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13920" y="1342952"/>
            <a:ext cx="1944216" cy="13104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Прямоугольник 10"/>
          <p:cNvSpPr/>
          <p:nvPr/>
        </p:nvSpPr>
        <p:spPr>
          <a:xfrm>
            <a:off x="1475656" y="-20538"/>
            <a:ext cx="7543454" cy="1077182"/>
          </a:xfrm>
          <a:prstGeom prst="rect">
            <a:avLst/>
          </a:prstGeom>
        </p:spPr>
        <p:txBody>
          <a:bodyPr wrap="square" lIns="91404" tIns="45702" rIns="91404" bIns="45702">
            <a:spAutoFit/>
          </a:bodyPr>
          <a:lstStyle/>
          <a:p>
            <a:pPr algn="ctr" defTabSz="685749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Система </a:t>
            </a:r>
          </a:p>
          <a:p>
            <a:pPr algn="ctr" defTabSz="685749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контентной фильтрации</a:t>
            </a:r>
            <a:endParaRPr lang="ru-RU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5" name="Рисунок 14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78010" y="3555738"/>
            <a:ext cx="464779" cy="464779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58689" y="3461591"/>
            <a:ext cx="960421" cy="721296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25429" y="4229960"/>
            <a:ext cx="521198" cy="521198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01" t="31800" r="5201" b="31800"/>
          <a:stretch/>
        </p:blipFill>
        <p:spPr>
          <a:xfrm>
            <a:off x="7353980" y="2911701"/>
            <a:ext cx="864096" cy="351039"/>
          </a:xfrm>
          <a:prstGeom prst="rect">
            <a:avLst/>
          </a:prstGeom>
        </p:spPr>
      </p:pic>
      <p:sp>
        <p:nvSpPr>
          <p:cNvPr id="20" name="Знак запрета 19"/>
          <p:cNvSpPr/>
          <p:nvPr/>
        </p:nvSpPr>
        <p:spPr>
          <a:xfrm>
            <a:off x="6721336" y="2803398"/>
            <a:ext cx="2099136" cy="1969460"/>
          </a:xfrm>
          <a:prstGeom prst="noSmoking">
            <a:avLst/>
          </a:prstGeom>
          <a:solidFill>
            <a:srgbClr val="1A5FC4">
              <a:alpha val="52000"/>
            </a:srgbClr>
          </a:solidFill>
          <a:ln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tx1"/>
              </a:solidFill>
            </a:endParaRPr>
          </a:p>
        </p:txBody>
      </p:sp>
      <p:pic>
        <p:nvPicPr>
          <p:cNvPr id="21" name="Picture 5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568" t="22897" r="13773" b="24724"/>
          <a:stretch>
            <a:fillRect/>
          </a:stretch>
        </p:blipFill>
        <p:spPr bwMode="auto">
          <a:xfrm>
            <a:off x="107504" y="51470"/>
            <a:ext cx="1395514" cy="4444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 l="14568" t="22897" r="13773" b="24724"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7826372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12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7010400" y="4862017"/>
            <a:ext cx="2133600" cy="273844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19B0651-EE4F-4900-A07F-96A6BFA9D0F0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698" r="16887"/>
          <a:stretch/>
        </p:blipFill>
        <p:spPr>
          <a:xfrm>
            <a:off x="5508103" y="1563638"/>
            <a:ext cx="3168353" cy="2916826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1531720" y="23162"/>
            <a:ext cx="7216744" cy="1077182"/>
          </a:xfrm>
          <a:prstGeom prst="rect">
            <a:avLst/>
          </a:prstGeom>
        </p:spPr>
        <p:txBody>
          <a:bodyPr wrap="square" lIns="91404" tIns="45702" rIns="91404" bIns="45702">
            <a:spAutoFit/>
          </a:bodyPr>
          <a:lstStyle/>
          <a:p>
            <a:pPr lvl="0" algn="ctr" defTabSz="685749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Информационная безопасность детей в сети Интернет</a:t>
            </a:r>
            <a:endParaRPr kumimoji="0" lang="ru-RU" sz="3200" b="1" i="0" u="none" strike="noStrike" kern="1200" cap="none" spc="0" normalizeH="0" baseline="0" noProof="0" dirty="0">
              <a:ln>
                <a:noFill/>
              </a:ln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600" y="1764698"/>
            <a:ext cx="3801597" cy="271576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" name="Picture 5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568" t="22897" r="13773" b="24724"/>
          <a:stretch>
            <a:fillRect/>
          </a:stretch>
        </p:blipFill>
        <p:spPr bwMode="auto">
          <a:xfrm>
            <a:off x="251520" y="49480"/>
            <a:ext cx="1395514" cy="4444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 l="14568" t="22897" r="13773" b="24724"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8218539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14" name="Заголовок 1"/>
          <p:cNvSpPr txBox="1">
            <a:spLocks/>
          </p:cNvSpPr>
          <p:nvPr/>
        </p:nvSpPr>
        <p:spPr>
          <a:xfrm>
            <a:off x="943020" y="68586"/>
            <a:ext cx="7920880" cy="137007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</a:pPr>
            <a:endParaRPr lang="ru-RU" sz="3600" b="1" dirty="0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/>
              <a:ea typeface="Calibri"/>
              <a:cs typeface="Times New Roman"/>
            </a:endParaRPr>
          </a:p>
        </p:txBody>
      </p:sp>
      <p:sp>
        <p:nvSpPr>
          <p:cNvPr id="15" name="Rectangle 7"/>
          <p:cNvSpPr>
            <a:spLocks noChangeArrowheads="1"/>
          </p:cNvSpPr>
          <p:nvPr/>
        </p:nvSpPr>
        <p:spPr bwMode="auto">
          <a:xfrm>
            <a:off x="575555" y="2366577"/>
            <a:ext cx="8064896" cy="430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/>
          <a:p>
            <a:pPr algn="just" defTabSz="685800" fontAlgn="auto">
              <a:spcBef>
                <a:spcPts val="0"/>
              </a:spcBef>
              <a:spcAft>
                <a:spcPts val="0"/>
              </a:spcAft>
            </a:pPr>
            <a:endParaRPr lang="ru-RU" sz="2200" b="1" dirty="0" smtClean="0">
              <a:ln w="10541" cmpd="sng">
                <a:solidFill>
                  <a:srgbClr val="4F81BD">
                    <a:shade val="88000"/>
                    <a:satMod val="110000"/>
                  </a:srgbClr>
                </a:solidFill>
                <a:prstDash val="solid"/>
              </a:ln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1675737" y="68586"/>
            <a:ext cx="7216743" cy="523184"/>
          </a:xfrm>
          <a:prstGeom prst="rect">
            <a:avLst/>
          </a:prstGeom>
        </p:spPr>
        <p:txBody>
          <a:bodyPr wrap="square" lIns="91404" tIns="45702" rIns="91404" bIns="45702">
            <a:spAutoFit/>
          </a:bodyPr>
          <a:lstStyle/>
          <a:p>
            <a:pPr algn="ctr" defTabSz="685749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Работа средств массовой информации</a:t>
            </a:r>
            <a:endParaRPr lang="ru-RU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12314" y="3061830"/>
            <a:ext cx="3632134" cy="193204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42396" y="1491630"/>
            <a:ext cx="3629604" cy="61240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42396" y="2078567"/>
            <a:ext cx="3629604" cy="283378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760153" y="751731"/>
            <a:ext cx="1371600" cy="52387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7"/>
          <a:srcRect b="24258"/>
          <a:stretch/>
        </p:blipFill>
        <p:spPr>
          <a:xfrm>
            <a:off x="5004048" y="1223417"/>
            <a:ext cx="2701229" cy="175061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201908" y="772463"/>
            <a:ext cx="5762580" cy="411316"/>
          </a:xfrm>
          <a:prstGeom prst="rect">
            <a:avLst/>
          </a:prstGeom>
        </p:spPr>
      </p:pic>
      <p:sp>
        <p:nvSpPr>
          <p:cNvPr id="17" name="Номер слайда 3"/>
          <p:cNvSpPr txBox="1">
            <a:spLocks/>
          </p:cNvSpPr>
          <p:nvPr/>
        </p:nvSpPr>
        <p:spPr>
          <a:xfrm>
            <a:off x="7010400" y="4862017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algn="r" rtl="0" fontAlgn="base">
              <a:spcBef>
                <a:spcPct val="0"/>
              </a:spcBef>
              <a:spcAft>
                <a:spcPct val="0"/>
              </a:spcAft>
              <a:defRPr sz="1200" kern="1200">
                <a:solidFill>
                  <a:schemeClr val="tx1">
                    <a:tint val="75000"/>
                  </a:schemeClr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 smtClean="0">
                <a:solidFill>
                  <a:prstClr val="black">
                    <a:tint val="75000"/>
                  </a:prstClr>
                </a:solidFill>
                <a:latin typeface="+mn-lt"/>
                <a:cs typeface="Arial" panose="020B0604020202020204" pitchFamily="34" charset="0"/>
              </a:rPr>
              <a:t>22</a:t>
            </a:r>
            <a:endParaRPr lang="ru-RU" dirty="0">
              <a:solidFill>
                <a:prstClr val="black">
                  <a:tint val="75000"/>
                </a:prstClr>
              </a:solidFill>
              <a:latin typeface="+mn-lt"/>
              <a:cs typeface="Arial" panose="020B0604020202020204" pitchFamily="34" charset="0"/>
            </a:endParaRPr>
          </a:p>
        </p:txBody>
      </p:sp>
      <p:pic>
        <p:nvPicPr>
          <p:cNvPr id="16" name="Picture 5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568" t="22897" r="13773" b="24724"/>
          <a:stretch>
            <a:fillRect/>
          </a:stretch>
        </p:blipFill>
        <p:spPr bwMode="auto">
          <a:xfrm>
            <a:off x="107504" y="51470"/>
            <a:ext cx="1395514" cy="4444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 l="14568" t="22897" r="13773" b="24724"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28154199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539552" y="2223904"/>
            <a:ext cx="860444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3600" b="1" i="0" u="none" strike="noStrike" kern="0" cap="none" spc="0" normalizeH="0" baseline="0" noProof="0" dirty="0" smtClean="0">
                <a:ln>
                  <a:noFill/>
                </a:ln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СПАСИБО ЗА ВНИМАНИЕ!</a:t>
            </a:r>
            <a:endParaRPr kumimoji="0" lang="ru-RU" sz="3600" b="0" i="0" u="none" strike="noStrike" kern="0" cap="none" spc="0" normalizeH="0" baseline="0" noProof="0" dirty="0" smtClean="0">
              <a:ln>
                <a:noFill/>
              </a:ln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70084678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12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7010400" y="4862017"/>
            <a:ext cx="2133600" cy="273844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19B0651-EE4F-4900-A07F-96A6BFA9D0F0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675736" y="54408"/>
            <a:ext cx="7216744" cy="1015626"/>
          </a:xfrm>
          <a:prstGeom prst="rect">
            <a:avLst/>
          </a:prstGeom>
        </p:spPr>
        <p:txBody>
          <a:bodyPr wrap="square" lIns="91404" tIns="45702" rIns="91404" bIns="45702">
            <a:spAutoFit/>
          </a:bodyPr>
          <a:lstStyle/>
          <a:p>
            <a:pPr lvl="0" algn="ctr" defTabSz="685749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Опасности и угрозы в сети Интернет для детей и молодежи</a:t>
            </a:r>
            <a:endParaRPr kumimoji="0" lang="ru-RU" sz="3000" b="1" i="0" u="none" strike="noStrike" kern="1200" cap="none" spc="0" normalizeH="0" baseline="0" noProof="0" dirty="0">
              <a:ln>
                <a:noFill/>
              </a:ln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683075" y="1131590"/>
            <a:ext cx="6337197" cy="39241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spcAft>
                <a:spcPts val="0"/>
              </a:spcAft>
              <a:buFont typeface="Wingdings" panose="05000000000000000000" pitchFamily="2" charset="2"/>
              <a:buChar char="ü"/>
            </a:pPr>
            <a:r>
              <a:rPr lang="ru-RU" sz="1600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кибербуллинг</a:t>
            </a:r>
          </a:p>
          <a:p>
            <a:pPr marL="285750" indent="-285750" algn="just">
              <a:spcAft>
                <a:spcPts val="0"/>
              </a:spcAft>
              <a:buFont typeface="Wingdings" panose="05000000000000000000" pitchFamily="2" charset="2"/>
              <a:buChar char="ü"/>
            </a:pPr>
            <a:endParaRPr lang="ru-RU" sz="500" dirty="0" smtClean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285750" indent="-285750" algn="just">
              <a:spcAft>
                <a:spcPts val="0"/>
              </a:spcAft>
              <a:buFont typeface="Wingdings" panose="05000000000000000000" pitchFamily="2" charset="2"/>
              <a:buChar char="ü"/>
            </a:pPr>
            <a:r>
              <a:rPr lang="ru-RU" sz="1600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электронные </a:t>
            </a:r>
            <a:r>
              <a:rPr lang="ru-RU" sz="16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ресурсы, созданные и поддерживаемые деструктивными религиозными </a:t>
            </a:r>
            <a:r>
              <a:rPr lang="ru-RU" sz="1600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сектами</a:t>
            </a:r>
          </a:p>
          <a:p>
            <a:pPr marL="285750" indent="-285750" algn="just">
              <a:spcAft>
                <a:spcPts val="0"/>
              </a:spcAft>
              <a:buFont typeface="Wingdings" panose="05000000000000000000" pitchFamily="2" charset="2"/>
              <a:buChar char="ü"/>
            </a:pPr>
            <a:endParaRPr lang="ru-RU" sz="500" dirty="0" smtClean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285750" indent="-285750" algn="just">
              <a:spcAft>
                <a:spcPts val="0"/>
              </a:spcAft>
              <a:buFont typeface="Wingdings" panose="05000000000000000000" pitchFamily="2" charset="2"/>
              <a:buChar char="ü"/>
            </a:pPr>
            <a:r>
              <a:rPr lang="ru-RU" sz="1600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компьютерные </a:t>
            </a:r>
            <a:r>
              <a:rPr lang="ru-RU" sz="16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мошенники, </a:t>
            </a:r>
            <a:r>
              <a:rPr lang="ru-RU" sz="16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спамеры</a:t>
            </a:r>
            <a:r>
              <a:rPr lang="ru-RU" sz="16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</a:t>
            </a:r>
            <a:r>
              <a:rPr lang="ru-RU" sz="1600" dirty="0" err="1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фишеры</a:t>
            </a:r>
            <a:endParaRPr lang="ru-RU" sz="1600" dirty="0" smtClean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285750" indent="-285750" algn="just">
              <a:spcAft>
                <a:spcPts val="0"/>
              </a:spcAft>
              <a:buFont typeface="Wingdings" panose="05000000000000000000" pitchFamily="2" charset="2"/>
              <a:buChar char="ü"/>
            </a:pPr>
            <a:endParaRPr lang="ru-RU" sz="500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285750" indent="-285750" algn="just">
              <a:spcAft>
                <a:spcPts val="0"/>
              </a:spcAft>
              <a:buFont typeface="Wingdings" panose="05000000000000000000" pitchFamily="2" charset="2"/>
              <a:buChar char="ü"/>
            </a:pPr>
            <a:r>
              <a:rPr lang="ru-RU" sz="16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онлайн-игры, пропагандирующие жестокость и насилие, азартные игры, организуемые в виртуальных </a:t>
            </a:r>
            <a:r>
              <a:rPr lang="ru-RU" sz="1600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сетях</a:t>
            </a:r>
          </a:p>
          <a:p>
            <a:pPr marL="285750" indent="-285750" algn="just">
              <a:spcAft>
                <a:spcPts val="0"/>
              </a:spcAft>
              <a:buFont typeface="Wingdings" panose="05000000000000000000" pitchFamily="2" charset="2"/>
              <a:buChar char="ü"/>
            </a:pPr>
            <a:endParaRPr lang="ru-RU" sz="500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285750" indent="-285750" algn="just">
              <a:spcAft>
                <a:spcPts val="0"/>
              </a:spcAft>
              <a:buFont typeface="Wingdings" panose="05000000000000000000" pitchFamily="2" charset="2"/>
              <a:buChar char="ü"/>
            </a:pPr>
            <a:r>
              <a:rPr lang="ru-RU" sz="16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социальные сети и блоги, в которых ребенок оставляет о себе </a:t>
            </a:r>
            <a:r>
              <a:rPr lang="ru-RU" sz="1600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личную информацию, </a:t>
            </a:r>
            <a:r>
              <a:rPr lang="ru-RU" sz="16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завязывает небезопасные знакомства, нередко подвергается незаметной для него деструктивной психологической и нравственно-духовной обработке, становится заложником пропаганды наркотиков, насилия и жестокости, суицидального поведения, абортов, </a:t>
            </a:r>
            <a:r>
              <a:rPr lang="ru-RU" sz="1600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самоповреждений</a:t>
            </a:r>
          </a:p>
          <a:p>
            <a:pPr marL="285750" indent="-285750" algn="just">
              <a:spcAft>
                <a:spcPts val="0"/>
              </a:spcAft>
              <a:buFont typeface="Wingdings" panose="05000000000000000000" pitchFamily="2" charset="2"/>
              <a:buChar char="ü"/>
            </a:pPr>
            <a:endParaRPr lang="ru-RU" sz="500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285750" indent="-285750" algn="just">
              <a:spcAft>
                <a:spcPts val="0"/>
              </a:spcAft>
              <a:buFont typeface="Wingdings" panose="05000000000000000000" pitchFamily="2" charset="2"/>
              <a:buChar char="ü"/>
            </a:pPr>
            <a:r>
              <a:rPr lang="ru-RU" sz="1600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интернет-зависимость</a:t>
            </a:r>
            <a:endParaRPr lang="ru-RU" sz="16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pic>
        <p:nvPicPr>
          <p:cNvPr id="2050" name="Picture 2" descr="https://static.nation-news.ru/uploads/2020/08/31/orig-119-1598884945.jpe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305"/>
          <a:stretch/>
        </p:blipFill>
        <p:spPr bwMode="auto">
          <a:xfrm>
            <a:off x="7092280" y="2351603"/>
            <a:ext cx="2051720" cy="130026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5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568" t="22897" r="13773" b="24724"/>
          <a:stretch>
            <a:fillRect/>
          </a:stretch>
        </p:blipFill>
        <p:spPr bwMode="auto">
          <a:xfrm>
            <a:off x="62356" y="54408"/>
            <a:ext cx="1395514" cy="4444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 l="14568" t="22897" r="13773" b="24724"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0393227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Рисунок 1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13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7010400" y="4862017"/>
            <a:ext cx="2133600" cy="273844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4</a:t>
            </a: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080120" y="51470"/>
            <a:ext cx="7668344" cy="1631179"/>
          </a:xfrm>
          <a:prstGeom prst="rect">
            <a:avLst/>
          </a:prstGeom>
        </p:spPr>
        <p:txBody>
          <a:bodyPr wrap="square" lIns="91404" tIns="45702" rIns="91404" bIns="45702">
            <a:spAutoFit/>
          </a:bodyPr>
          <a:lstStyle/>
          <a:p>
            <a:pPr lvl="0" algn="ctr" defTabSz="685749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5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Федеральный закон </a:t>
            </a:r>
          </a:p>
          <a:p>
            <a:pPr lvl="0" algn="ctr" defTabSz="685749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5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от </a:t>
            </a:r>
            <a:r>
              <a:rPr lang="ru-RU" sz="25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29 декабря 2010 года № 436-ФЗ </a:t>
            </a:r>
            <a:endParaRPr lang="ru-RU" sz="25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algn="ctr" defTabSz="685749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5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«</a:t>
            </a:r>
            <a:r>
              <a:rPr lang="ru-RU" sz="25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О защите детей от информации, </a:t>
            </a:r>
            <a:endParaRPr lang="ru-RU" sz="25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algn="ctr" defTabSz="685749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5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причиняющей </a:t>
            </a:r>
            <a:r>
              <a:rPr lang="ru-RU" sz="25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вред их здоровью и развитию</a:t>
            </a:r>
            <a:r>
              <a:rPr lang="ru-RU" sz="25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»</a:t>
            </a:r>
            <a:endParaRPr kumimoji="0" lang="ru-RU" sz="2500" b="1" i="0" u="none" strike="noStrike" kern="1200" cap="none" spc="0" normalizeH="0" baseline="0" noProof="0" dirty="0">
              <a:ln>
                <a:noFill/>
              </a:ln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461" r="-1"/>
          <a:stretch/>
        </p:blipFill>
        <p:spPr>
          <a:xfrm>
            <a:off x="6654658" y="2427734"/>
            <a:ext cx="2309829" cy="18002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Прямоугольник 3"/>
          <p:cNvSpPr/>
          <p:nvPr/>
        </p:nvSpPr>
        <p:spPr>
          <a:xfrm>
            <a:off x="683568" y="2008167"/>
            <a:ext cx="5904656" cy="27238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900" b="1" dirty="0">
                <a:solidFill>
                  <a:srgbClr val="A8246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Статья </a:t>
            </a:r>
            <a:r>
              <a:rPr lang="ru-RU" sz="1900" b="1" dirty="0" smtClean="0">
                <a:solidFill>
                  <a:srgbClr val="A8246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</a:t>
            </a:r>
          </a:p>
          <a:p>
            <a:pPr algn="just"/>
            <a:endParaRPr lang="ru-RU" sz="1900" b="1" dirty="0">
              <a:solidFill>
                <a:srgbClr val="A8246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ru-RU" sz="19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Информационная безопасность </a:t>
            </a:r>
            <a:r>
              <a:rPr lang="ru-RU" sz="1900" b="1" dirty="0">
                <a:latin typeface="Arial" panose="020B0604020202020204" pitchFamily="34" charset="0"/>
                <a:cs typeface="Arial" panose="020B0604020202020204" pitchFamily="34" charset="0"/>
              </a:rPr>
              <a:t>детей </a:t>
            </a:r>
            <a:r>
              <a:rPr lang="ru-RU" sz="1900" dirty="0" smtClean="0">
                <a:latin typeface="Arial" panose="020B0604020202020204" pitchFamily="34" charset="0"/>
                <a:cs typeface="Arial" panose="020B0604020202020204" pitchFamily="34" charset="0"/>
              </a:rPr>
              <a:t>– состояние </a:t>
            </a:r>
            <a:r>
              <a:rPr lang="ru-RU" sz="1900" dirty="0">
                <a:latin typeface="Arial" panose="020B0604020202020204" pitchFamily="34" charset="0"/>
                <a:cs typeface="Arial" panose="020B0604020202020204" pitchFamily="34" charset="0"/>
              </a:rPr>
              <a:t>защищенности детей, при котором отсутствует риск, связанный с причинением информацией вреда их здоровью и (или) физическому, психическому, духовному, нравственному </a:t>
            </a:r>
            <a:r>
              <a:rPr lang="ru-RU" sz="1900" dirty="0" smtClean="0">
                <a:latin typeface="Arial" panose="020B0604020202020204" pitchFamily="34" charset="0"/>
                <a:cs typeface="Arial" panose="020B0604020202020204" pitchFamily="34" charset="0"/>
              </a:rPr>
              <a:t>развитию</a:t>
            </a:r>
            <a:endParaRPr lang="ru-RU" sz="19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ru-RU" sz="1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Picture 5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568" t="22897" r="13773" b="24724"/>
          <a:stretch>
            <a:fillRect/>
          </a:stretch>
        </p:blipFill>
        <p:spPr bwMode="auto">
          <a:xfrm>
            <a:off x="107504" y="51470"/>
            <a:ext cx="1395514" cy="4444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 l="14568" t="22897" r="13773" b="24724"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4017591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Рисунок 1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14" name="Заголовок 1"/>
          <p:cNvSpPr txBox="1">
            <a:spLocks/>
          </p:cNvSpPr>
          <p:nvPr/>
        </p:nvSpPr>
        <p:spPr>
          <a:xfrm>
            <a:off x="943020" y="68586"/>
            <a:ext cx="7920880" cy="137007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</a:pPr>
            <a:endParaRPr lang="ru-RU" sz="3600" b="1" dirty="0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/>
              <a:ea typeface="Calibri"/>
              <a:cs typeface="Times New Roman"/>
            </a:endParaRPr>
          </a:p>
        </p:txBody>
      </p:sp>
      <p:sp>
        <p:nvSpPr>
          <p:cNvPr id="15" name="Rectangle 7"/>
          <p:cNvSpPr>
            <a:spLocks noChangeArrowheads="1"/>
          </p:cNvSpPr>
          <p:nvPr/>
        </p:nvSpPr>
        <p:spPr bwMode="auto">
          <a:xfrm>
            <a:off x="575555" y="2366577"/>
            <a:ext cx="8064896" cy="430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/>
          <a:p>
            <a:pPr algn="just" defTabSz="685800" fontAlgn="auto">
              <a:spcBef>
                <a:spcPts val="0"/>
              </a:spcBef>
              <a:spcAft>
                <a:spcPts val="0"/>
              </a:spcAft>
            </a:pPr>
            <a:endParaRPr lang="ru-RU" sz="2200" b="1" dirty="0" smtClean="0">
              <a:ln w="10541" cmpd="sng">
                <a:solidFill>
                  <a:srgbClr val="4F81BD">
                    <a:shade val="88000"/>
                    <a:satMod val="110000"/>
                  </a:srgbClr>
                </a:solidFill>
                <a:prstDash val="solid"/>
              </a:ln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531720" y="76438"/>
            <a:ext cx="7332179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685800" fontAlgn="auto">
              <a:spcBef>
                <a:spcPts val="0"/>
              </a:spcBef>
              <a:spcAft>
                <a:spcPts val="0"/>
              </a:spcAft>
            </a:pPr>
            <a:r>
              <a:rPr lang="ru-RU" b="1" kern="0" dirty="0" smtClean="0">
                <a:solidFill>
                  <a:srgbClr val="A8246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План мероприятий («дорожная карта») </a:t>
            </a:r>
          </a:p>
          <a:p>
            <a:pPr algn="ctr" defTabSz="685800" fontAlgn="auto">
              <a:spcBef>
                <a:spcPts val="0"/>
              </a:spcBef>
              <a:spcAft>
                <a:spcPts val="0"/>
              </a:spcAft>
            </a:pPr>
            <a:r>
              <a:rPr lang="ru-RU" b="1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по </a:t>
            </a:r>
            <a:r>
              <a:rPr lang="ru-RU" b="1" kern="0" dirty="0">
                <a:latin typeface="Arial" panose="020B0604020202020204" pitchFamily="34" charset="0"/>
                <a:cs typeface="Arial" panose="020B0604020202020204" pitchFamily="34" charset="0"/>
              </a:rPr>
              <a:t>обеспечению </a:t>
            </a:r>
            <a:r>
              <a:rPr lang="ru-RU" b="1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информационной безопасности </a:t>
            </a:r>
            <a:r>
              <a:rPr lang="ru-RU" b="1" kern="0" dirty="0">
                <a:latin typeface="Arial" panose="020B0604020202020204" pitchFamily="34" charset="0"/>
                <a:cs typeface="Arial" panose="020B0604020202020204" pitchFamily="34" charset="0"/>
              </a:rPr>
              <a:t>детей </a:t>
            </a:r>
            <a:endParaRPr lang="ru-RU" b="1" kern="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defTabSz="685800" fontAlgn="auto">
              <a:spcBef>
                <a:spcPts val="0"/>
              </a:spcBef>
              <a:spcAft>
                <a:spcPts val="0"/>
              </a:spcAft>
            </a:pPr>
            <a:r>
              <a:rPr lang="ru-RU" b="1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в </a:t>
            </a:r>
            <a:r>
              <a:rPr lang="ru-RU" b="1" kern="0" dirty="0">
                <a:latin typeface="Arial" panose="020B0604020202020204" pitchFamily="34" charset="0"/>
                <a:cs typeface="Arial" panose="020B0604020202020204" pitchFamily="34" charset="0"/>
              </a:rPr>
              <a:t>медиапространстве </a:t>
            </a:r>
            <a:r>
              <a:rPr lang="ru-RU" b="1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на 2021 </a:t>
            </a:r>
            <a:r>
              <a:rPr lang="ru-RU" b="1" kern="0" dirty="0"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ru-RU" b="1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2027 </a:t>
            </a:r>
            <a:r>
              <a:rPr lang="ru-RU" b="1" kern="0" dirty="0">
                <a:latin typeface="Arial" panose="020B0604020202020204" pitchFamily="34" charset="0"/>
                <a:cs typeface="Arial" panose="020B0604020202020204" pitchFamily="34" charset="0"/>
              </a:rPr>
              <a:t>годы, </a:t>
            </a:r>
            <a:endParaRPr lang="ru-RU" b="1" kern="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defTabSz="685800" fontAlgn="auto">
              <a:spcBef>
                <a:spcPts val="0"/>
              </a:spcBef>
              <a:spcAft>
                <a:spcPts val="0"/>
              </a:spcAft>
            </a:pPr>
            <a:r>
              <a:rPr lang="ru-RU" b="1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утвержденный распоряжением </a:t>
            </a:r>
            <a:r>
              <a:rPr lang="ru-RU" b="1" kern="0" dirty="0">
                <a:latin typeface="Arial" panose="020B0604020202020204" pitchFamily="34" charset="0"/>
                <a:cs typeface="Arial" panose="020B0604020202020204" pitchFamily="34" charset="0"/>
              </a:rPr>
              <a:t>Кабинета Министров </a:t>
            </a:r>
            <a:endParaRPr lang="ru-RU" b="1" kern="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defTabSz="685800" fontAlgn="auto">
              <a:spcBef>
                <a:spcPts val="0"/>
              </a:spcBef>
              <a:spcAft>
                <a:spcPts val="0"/>
              </a:spcAft>
            </a:pPr>
            <a:r>
              <a:rPr lang="ru-RU" b="1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Республики </a:t>
            </a:r>
            <a:r>
              <a:rPr lang="ru-RU" b="1" kern="0" dirty="0">
                <a:latin typeface="Arial" panose="020B0604020202020204" pitchFamily="34" charset="0"/>
                <a:cs typeface="Arial" panose="020B0604020202020204" pitchFamily="34" charset="0"/>
              </a:rPr>
              <a:t>Татарстан </a:t>
            </a:r>
            <a:r>
              <a:rPr lang="ru-RU" b="1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от </a:t>
            </a:r>
            <a:r>
              <a:rPr lang="ru-RU" b="1" kern="0" dirty="0">
                <a:latin typeface="Arial" panose="020B0604020202020204" pitchFamily="34" charset="0"/>
                <a:cs typeface="Arial" panose="020B0604020202020204" pitchFamily="34" charset="0"/>
              </a:rPr>
              <a:t>21.07.2017 № 1739-р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735590" y="2222000"/>
            <a:ext cx="5402818" cy="200593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defTabSz="685800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ru-RU" sz="1700" b="1" dirty="0" smtClean="0">
                <a:solidFill>
                  <a:srgbClr val="A8246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Цель: </a:t>
            </a:r>
            <a:r>
              <a:rPr lang="ru-RU" sz="1700" dirty="0" smtClean="0">
                <a:latin typeface="Arial" panose="020B0604020202020204" pitchFamily="34" charset="0"/>
                <a:cs typeface="Arial" panose="020B0604020202020204" pitchFamily="34" charset="0"/>
              </a:rPr>
              <a:t>создание </a:t>
            </a:r>
            <a:r>
              <a:rPr lang="ru-RU" sz="1700" dirty="0">
                <a:latin typeface="Arial" panose="020B0604020202020204" pitchFamily="34" charset="0"/>
                <a:cs typeface="Arial" panose="020B0604020202020204" pitchFamily="34" charset="0"/>
              </a:rPr>
              <a:t>безопасной информационно-образовательной среды для обеспечения, сохранения и укрепления нравственного, физического, психологического и социального здоровья детей и </a:t>
            </a:r>
            <a:r>
              <a:rPr lang="ru-RU" sz="1700" dirty="0" smtClean="0">
                <a:latin typeface="Arial" panose="020B0604020202020204" pitchFamily="34" charset="0"/>
                <a:cs typeface="Arial" panose="020B0604020202020204" pitchFamily="34" charset="0"/>
              </a:rPr>
              <a:t>молодежи</a:t>
            </a:r>
            <a:endParaRPr lang="ru-RU" sz="17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50" name="Picture 2" descr="http://schola4nov.narod.ru/Image1/Information_Security_001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17" r="7933"/>
          <a:stretch/>
        </p:blipFill>
        <p:spPr bwMode="auto">
          <a:xfrm>
            <a:off x="6302544" y="2211710"/>
            <a:ext cx="2677320" cy="204821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7010400" y="4862017"/>
            <a:ext cx="2133600" cy="273844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5</a:t>
            </a: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10" name="Picture 5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568" t="22897" r="13773" b="24724"/>
          <a:stretch>
            <a:fillRect/>
          </a:stretch>
        </p:blipFill>
        <p:spPr bwMode="auto">
          <a:xfrm>
            <a:off x="107504" y="51470"/>
            <a:ext cx="1395514" cy="4444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 l="14568" t="22897" r="13773" b="24724"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7162474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Рисунок 1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14" name="Заголовок 1"/>
          <p:cNvSpPr txBox="1">
            <a:spLocks/>
          </p:cNvSpPr>
          <p:nvPr/>
        </p:nvSpPr>
        <p:spPr>
          <a:xfrm>
            <a:off x="943020" y="68586"/>
            <a:ext cx="7920880" cy="137007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</a:pPr>
            <a:endParaRPr lang="ru-RU" sz="3600" b="1" dirty="0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/>
              <a:ea typeface="Calibri"/>
              <a:cs typeface="Times New Roman"/>
            </a:endParaRPr>
          </a:p>
        </p:txBody>
      </p:sp>
      <p:sp>
        <p:nvSpPr>
          <p:cNvPr id="15" name="Rectangle 7"/>
          <p:cNvSpPr>
            <a:spLocks noChangeArrowheads="1"/>
          </p:cNvSpPr>
          <p:nvPr/>
        </p:nvSpPr>
        <p:spPr bwMode="auto">
          <a:xfrm>
            <a:off x="575555" y="2366577"/>
            <a:ext cx="8064896" cy="430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/>
          <a:p>
            <a:pPr algn="just" defTabSz="685800" fontAlgn="auto">
              <a:spcBef>
                <a:spcPts val="0"/>
              </a:spcBef>
              <a:spcAft>
                <a:spcPts val="0"/>
              </a:spcAft>
            </a:pPr>
            <a:endParaRPr lang="ru-RU" sz="2200" b="1" dirty="0" smtClean="0">
              <a:ln w="10541" cmpd="sng">
                <a:solidFill>
                  <a:srgbClr val="4F81BD">
                    <a:shade val="88000"/>
                    <a:satMod val="110000"/>
                  </a:srgbClr>
                </a:solidFill>
                <a:prstDash val="solid"/>
              </a:ln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827584" y="1491630"/>
            <a:ext cx="8280920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Wingdings" panose="05000000000000000000" pitchFamily="2" charset="2"/>
              <a:buChar char="ü"/>
            </a:pPr>
            <a:r>
              <a:rPr lang="tt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нормативно-правовое регулирование</a:t>
            </a:r>
            <a:endParaRPr lang="tt-RU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endParaRPr lang="ru-RU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tt-RU" sz="2400" dirty="0">
                <a:latin typeface="Arial" panose="020B0604020202020204" pitchFamily="34" charset="0"/>
                <a:cs typeface="Arial" panose="020B0604020202020204" pitchFamily="34" charset="0"/>
              </a:rPr>
              <a:t>научно-методическая, исследовательская </a:t>
            </a:r>
            <a:r>
              <a:rPr lang="tt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деятельность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endParaRPr lang="tt-RU" sz="1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tt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развитие </a:t>
            </a:r>
            <a:r>
              <a:rPr lang="tt-RU" sz="2400" dirty="0">
                <a:latin typeface="Arial" panose="020B0604020202020204" pitchFamily="34" charset="0"/>
                <a:cs typeface="Arial" panose="020B0604020202020204" pitchFamily="34" charset="0"/>
              </a:rPr>
              <a:t>кадрового </a:t>
            </a:r>
            <a:r>
              <a:rPr lang="tt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потенциала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endParaRPr lang="ru-RU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tt-RU" sz="2400" dirty="0">
                <a:latin typeface="Arial" panose="020B0604020202020204" pitchFamily="34" charset="0"/>
                <a:cs typeface="Arial" panose="020B0604020202020204" pitchFamily="34" charset="0"/>
              </a:rPr>
              <a:t>организационно-управленческая </a:t>
            </a:r>
            <a:r>
              <a:rPr lang="tt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деятельность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endParaRPr lang="ru-RU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tt-RU" sz="2400" dirty="0">
                <a:latin typeface="Arial" panose="020B0604020202020204" pitchFamily="34" charset="0"/>
                <a:cs typeface="Arial" panose="020B0604020202020204" pitchFamily="34" charset="0"/>
              </a:rPr>
              <a:t>работа со средствами массовой </a:t>
            </a:r>
            <a:r>
              <a:rPr lang="tt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информации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1475656" y="22848"/>
            <a:ext cx="7388244" cy="1077182"/>
          </a:xfrm>
          <a:prstGeom prst="rect">
            <a:avLst/>
          </a:prstGeom>
        </p:spPr>
        <p:txBody>
          <a:bodyPr wrap="square" lIns="91404" tIns="45702" rIns="91404" bIns="45702">
            <a:spAutoFit/>
          </a:bodyPr>
          <a:lstStyle/>
          <a:p>
            <a:pPr lvl="0" algn="ctr" defTabSz="685749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Структура </a:t>
            </a:r>
          </a:p>
          <a:p>
            <a:pPr lvl="0" algn="ctr" defTabSz="685749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«дорожной карты»</a:t>
            </a:r>
            <a:endParaRPr lang="ru-RU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7010400" y="4862017"/>
            <a:ext cx="2133600" cy="273844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6</a:t>
            </a: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9" name="Picture 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568" t="22897" r="13773" b="24724"/>
          <a:stretch>
            <a:fillRect/>
          </a:stretch>
        </p:blipFill>
        <p:spPr bwMode="auto">
          <a:xfrm>
            <a:off x="107504" y="51470"/>
            <a:ext cx="1395514" cy="4444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 l="14568" t="22897" r="13773" b="24724"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8279434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Рисунок 1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14" name="Заголовок 1"/>
          <p:cNvSpPr txBox="1">
            <a:spLocks/>
          </p:cNvSpPr>
          <p:nvPr/>
        </p:nvSpPr>
        <p:spPr>
          <a:xfrm>
            <a:off x="943020" y="68586"/>
            <a:ext cx="7920880" cy="137007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</a:pPr>
            <a:endParaRPr lang="ru-RU" sz="3600" b="1" dirty="0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/>
              <a:ea typeface="Calibri"/>
              <a:cs typeface="Times New Roman"/>
            </a:endParaRPr>
          </a:p>
        </p:txBody>
      </p:sp>
      <p:sp>
        <p:nvSpPr>
          <p:cNvPr id="15" name="Rectangle 7"/>
          <p:cNvSpPr>
            <a:spLocks noChangeArrowheads="1"/>
          </p:cNvSpPr>
          <p:nvPr/>
        </p:nvSpPr>
        <p:spPr bwMode="auto">
          <a:xfrm>
            <a:off x="575555" y="2366577"/>
            <a:ext cx="8064896" cy="430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/>
          <a:p>
            <a:pPr algn="just" defTabSz="685800" fontAlgn="auto">
              <a:spcBef>
                <a:spcPts val="0"/>
              </a:spcBef>
              <a:spcAft>
                <a:spcPts val="0"/>
              </a:spcAft>
            </a:pPr>
            <a:endParaRPr lang="ru-RU" sz="2200" b="1" dirty="0" smtClean="0">
              <a:ln w="10541" cmpd="sng">
                <a:solidFill>
                  <a:srgbClr val="4F81BD">
                    <a:shade val="88000"/>
                    <a:satMod val="110000"/>
                  </a:srgbClr>
                </a:solidFill>
                <a:prstDash val="solid"/>
              </a:ln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413453" y="73824"/>
            <a:ext cx="6398907" cy="256993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3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Рабочая группа </a:t>
            </a:r>
          </a:p>
          <a:p>
            <a:pPr algn="ctr"/>
            <a:r>
              <a:rPr lang="ru-RU" sz="2300" b="1" dirty="0" smtClean="0">
                <a:latin typeface="Arial" panose="020B0604020202020204" pitchFamily="34" charset="0"/>
                <a:cs typeface="Arial" panose="020B0604020202020204" pitchFamily="34" charset="0"/>
              </a:rPr>
              <a:t>«Безопасное </a:t>
            </a:r>
            <a:r>
              <a:rPr lang="ru-RU" sz="2300" b="1" dirty="0">
                <a:latin typeface="Arial" panose="020B0604020202020204" pitchFamily="34" charset="0"/>
                <a:cs typeface="Arial" panose="020B0604020202020204" pitchFamily="34" charset="0"/>
              </a:rPr>
              <a:t>информационное </a:t>
            </a:r>
            <a:endParaRPr lang="ru-RU" sz="23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23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пространство </a:t>
            </a:r>
            <a:r>
              <a:rPr lang="ru-RU" sz="2300" b="1" dirty="0">
                <a:latin typeface="Arial" panose="020B0604020202020204" pitchFamily="34" charset="0"/>
                <a:cs typeface="Arial" panose="020B0604020202020204" pitchFamily="34" charset="0"/>
              </a:rPr>
              <a:t>для детей» </a:t>
            </a:r>
            <a:endParaRPr lang="ru-RU" sz="23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23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при </a:t>
            </a:r>
            <a:r>
              <a:rPr lang="ru-RU" sz="2300" b="1" dirty="0">
                <a:latin typeface="Arial" panose="020B0604020202020204" pitchFamily="34" charset="0"/>
                <a:cs typeface="Arial" panose="020B0604020202020204" pitchFamily="34" charset="0"/>
              </a:rPr>
              <a:t>Координационном совете </a:t>
            </a:r>
            <a:endParaRPr lang="ru-RU" sz="23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23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при </a:t>
            </a:r>
            <a:r>
              <a:rPr lang="ru-RU" sz="2300" b="1" dirty="0">
                <a:latin typeface="Arial" panose="020B0604020202020204" pitchFamily="34" charset="0"/>
                <a:cs typeface="Arial" panose="020B0604020202020204" pitchFamily="34" charset="0"/>
              </a:rPr>
              <a:t>Правительстве Российской Федерации по проведению в Российской Федерации Десятилетия детства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971600" y="2983216"/>
            <a:ext cx="7388244" cy="1892790"/>
          </a:xfrm>
          <a:prstGeom prst="rect">
            <a:avLst/>
          </a:prstGeom>
        </p:spPr>
        <p:txBody>
          <a:bodyPr wrap="square" lIns="91404" tIns="45702" rIns="91404" bIns="45702">
            <a:spAutoFit/>
          </a:bodyPr>
          <a:lstStyle/>
          <a:p>
            <a:pPr lvl="0" algn="ctr" defTabSz="685749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700" dirty="0" smtClean="0">
                <a:latin typeface="Arial" panose="020B0604020202020204" pitchFamily="34" charset="0"/>
                <a:cs typeface="Arial" panose="020B0604020202020204" pitchFamily="34" charset="0"/>
              </a:rPr>
              <a:t>Распоряжение Кабинета Министров Республики Татарстан</a:t>
            </a:r>
          </a:p>
          <a:p>
            <a:pPr lvl="0" algn="ctr" defTabSz="685749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700" dirty="0" smtClean="0">
                <a:latin typeface="Arial" panose="020B0604020202020204" pitchFamily="34" charset="0"/>
                <a:cs typeface="Arial" panose="020B0604020202020204" pitchFamily="34" charset="0"/>
              </a:rPr>
              <a:t>об утверждении</a:t>
            </a:r>
            <a:endParaRPr lang="ru-RU" sz="17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algn="ctr" defTabSz="685749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700" b="1" dirty="0" smtClean="0">
                <a:solidFill>
                  <a:srgbClr val="A8246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плана </a:t>
            </a:r>
            <a:r>
              <a:rPr lang="ru-RU" sz="1700" b="1" dirty="0">
                <a:solidFill>
                  <a:srgbClr val="A8246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мероприятий («</a:t>
            </a:r>
            <a:r>
              <a:rPr lang="ru-RU" sz="1700" b="1" dirty="0" smtClean="0">
                <a:solidFill>
                  <a:srgbClr val="A8246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дорожной карты») </a:t>
            </a:r>
            <a:r>
              <a:rPr lang="ru-RU" sz="1700" b="1" dirty="0">
                <a:solidFill>
                  <a:srgbClr val="A8246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 обеспечению информационной безопасности несовершеннолетних и молодежи</a:t>
            </a:r>
          </a:p>
          <a:p>
            <a:pPr lvl="0" algn="ctr" defTabSz="685749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700" b="1" dirty="0">
                <a:solidFill>
                  <a:srgbClr val="A8246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медиапространстве на 2021 – 2027 годы в Республике </a:t>
            </a:r>
            <a:r>
              <a:rPr lang="ru-RU" sz="1700" b="1" dirty="0" smtClean="0">
                <a:solidFill>
                  <a:srgbClr val="A8246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Татарстан</a:t>
            </a:r>
          </a:p>
          <a:p>
            <a:pPr lvl="0" algn="ctr" defTabSz="685749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algn="ctr" defTabSz="685749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i="1" dirty="0" smtClean="0">
                <a:latin typeface="Arial" panose="020B0604020202020204" pitchFamily="34" charset="0"/>
                <a:cs typeface="Arial" panose="020B0604020202020204" pitchFamily="34" charset="0"/>
              </a:rPr>
              <a:t>(в стадии межведомственного согласования)</a:t>
            </a:r>
            <a:endParaRPr lang="ru-RU" sz="1600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7010400" y="4862017"/>
            <a:ext cx="2133600" cy="273844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7</a:t>
            </a: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80312" y="19447"/>
            <a:ext cx="1752600" cy="1400175"/>
          </a:xfrm>
          <a:prstGeom prst="rect">
            <a:avLst/>
          </a:prstGeom>
        </p:spPr>
      </p:pic>
      <p:pic>
        <p:nvPicPr>
          <p:cNvPr id="11" name="Picture 5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568" t="22897" r="13773" b="24724"/>
          <a:stretch>
            <a:fillRect/>
          </a:stretch>
        </p:blipFill>
        <p:spPr bwMode="auto">
          <a:xfrm>
            <a:off x="107504" y="51470"/>
            <a:ext cx="1395514" cy="4444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 l="14568" t="22897" r="13773" b="24724"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0422142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14" name="Заголовок 1"/>
          <p:cNvSpPr txBox="1">
            <a:spLocks/>
          </p:cNvSpPr>
          <p:nvPr/>
        </p:nvSpPr>
        <p:spPr>
          <a:xfrm>
            <a:off x="943020" y="68586"/>
            <a:ext cx="7920880" cy="137007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3600" b="1" i="0" u="none" strike="noStrike" kern="1200" cap="none" spc="0" normalizeH="0" baseline="0" noProof="0" dirty="0" smtClean="0">
              <a:ln>
                <a:noFill/>
              </a:ln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Times New Roman"/>
              <a:ea typeface="Calibri"/>
              <a:cs typeface="Times New Roman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691680" y="30486"/>
            <a:ext cx="5848592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b="1" i="0" u="none" strike="noStrike" kern="1200" cap="none" spc="0" normalizeH="0" baseline="0" noProof="0" dirty="0">
                <a:ln>
                  <a:noFill/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Единый урок безопасности </a:t>
            </a:r>
            <a:endParaRPr kumimoji="0" lang="ru-RU" sz="3200" b="1" i="0" u="none" strike="noStrike" kern="1200" cap="none" spc="0" normalizeH="0" baseline="0" noProof="0" dirty="0" smtClean="0">
              <a:ln>
                <a:noFill/>
              </a:ln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b="1" i="0" u="none" strike="noStrike" kern="1200" cap="none" spc="0" normalizeH="0" baseline="0" noProof="0" dirty="0" smtClean="0">
                <a:ln>
                  <a:noFill/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в </a:t>
            </a:r>
            <a:r>
              <a:rPr kumimoji="0" lang="ru-RU" sz="3200" b="1" i="0" u="none" strike="noStrike" kern="1200" cap="none" spc="0" normalizeH="0" baseline="0" noProof="0" dirty="0">
                <a:ln>
                  <a:noFill/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сети </a:t>
            </a:r>
            <a:r>
              <a:rPr kumimoji="0" lang="ru-RU" sz="3200" b="1" i="0" u="none" strike="noStrike" kern="1200" cap="none" spc="0" normalizeH="0" baseline="0" noProof="0" dirty="0" smtClean="0">
                <a:ln>
                  <a:noFill/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Интернет</a:t>
            </a:r>
            <a:endParaRPr kumimoji="0" lang="ru-RU" sz="3200" b="1" i="0" u="none" strike="noStrike" kern="1200" cap="none" spc="0" normalizeH="0" baseline="0" noProof="0" dirty="0">
              <a:ln>
                <a:noFill/>
              </a:ln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242" t="24153" r="6003"/>
          <a:stretch/>
        </p:blipFill>
        <p:spPr>
          <a:xfrm>
            <a:off x="5914998" y="1851670"/>
            <a:ext cx="3193505" cy="3024336"/>
          </a:xfrm>
          <a:prstGeom prst="rect">
            <a:avLst/>
          </a:prstGeom>
        </p:spPr>
      </p:pic>
      <p:sp>
        <p:nvSpPr>
          <p:cNvPr id="16" name="Прямоугольник 15"/>
          <p:cNvSpPr/>
          <p:nvPr/>
        </p:nvSpPr>
        <p:spPr>
          <a:xfrm>
            <a:off x="755576" y="2334595"/>
            <a:ext cx="5058096" cy="18933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just" defTabSz="6858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A8246F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Цель: </a:t>
            </a:r>
            <a:r>
              <a:rPr kumimoji="0" lang="ru-RU" sz="16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повышение уровня кибербезопасности, обеспечение внимания родительской и педагогической общественности к проблеме детской безопасности в сети Интернет и развитие цифровой грамотности у школьников</a:t>
            </a:r>
          </a:p>
        </p:txBody>
      </p:sp>
      <p:sp>
        <p:nvSpPr>
          <p:cNvPr id="10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7010400" y="4862017"/>
            <a:ext cx="2133600" cy="273844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noProof="0" dirty="0" smtClean="0">
                <a:solidFill>
                  <a:prstClr val="black">
                    <a:tint val="75000"/>
                  </a:prstClr>
                </a:solidFill>
                <a:latin typeface="Calibri"/>
              </a:rPr>
              <a:t>8</a:t>
            </a: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4098" name="Picture 2" descr="https://www.xn--d1abkefqip0a2f.xn--p1ai/images/work/logo_eu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81451" y="80332"/>
            <a:ext cx="1282449" cy="13722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2411760" y="1101973"/>
            <a:ext cx="443159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>
                <a:solidFill>
                  <a:srgbClr val="A8246F"/>
                </a:solidFill>
              </a:rPr>
              <a:t>https://www.единыйурок.рф</a:t>
            </a:r>
          </a:p>
        </p:txBody>
      </p:sp>
      <p:pic>
        <p:nvPicPr>
          <p:cNvPr id="12" name="Picture 5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568" t="22897" r="13773" b="24724"/>
          <a:stretch>
            <a:fillRect/>
          </a:stretch>
        </p:blipFill>
        <p:spPr bwMode="auto">
          <a:xfrm>
            <a:off x="107504" y="51470"/>
            <a:ext cx="1395514" cy="4444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 l="14568" t="22897" r="13773" b="24724"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986354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10" name="Прямоугольник 9"/>
          <p:cNvSpPr/>
          <p:nvPr/>
        </p:nvSpPr>
        <p:spPr>
          <a:xfrm>
            <a:off x="1331640" y="51470"/>
            <a:ext cx="6408799" cy="892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600" b="1" i="0" u="none" strike="noStrike" kern="1200" cap="none" spc="0" normalizeH="0" baseline="0" noProof="0" dirty="0" smtClean="0">
                <a:ln>
                  <a:noFill/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Формы проведения Единого урока </a:t>
            </a:r>
            <a:r>
              <a:rPr kumimoji="0" lang="ru-RU" sz="2600" b="1" i="0" u="none" strike="noStrike" kern="1200" cap="none" spc="0" normalizeH="0" baseline="0" noProof="0" dirty="0">
                <a:ln>
                  <a:noFill/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безопасности </a:t>
            </a:r>
            <a:r>
              <a:rPr kumimoji="0" lang="ru-RU" sz="2600" b="1" i="0" u="none" strike="noStrike" kern="1200" cap="none" spc="0" normalizeH="0" baseline="0" noProof="0" dirty="0" smtClean="0">
                <a:ln>
                  <a:noFill/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в </a:t>
            </a:r>
            <a:r>
              <a:rPr kumimoji="0" lang="ru-RU" sz="2600" b="1" i="0" u="none" strike="noStrike" kern="1200" cap="none" spc="0" normalizeH="0" baseline="0" noProof="0" dirty="0">
                <a:ln>
                  <a:noFill/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сети </a:t>
            </a:r>
            <a:r>
              <a:rPr kumimoji="0" lang="ru-RU" sz="2600" b="1" i="0" u="none" strike="noStrike" kern="1200" cap="none" spc="0" normalizeH="0" baseline="0" noProof="0" dirty="0" smtClean="0">
                <a:ln>
                  <a:noFill/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Интернет</a:t>
            </a:r>
            <a:endParaRPr kumimoji="0" lang="ru-RU" sz="2600" b="1" i="0" u="none" strike="noStrike" kern="1200" cap="none" spc="0" normalizeH="0" baseline="0" noProof="0" dirty="0">
              <a:ln>
                <a:noFill/>
              </a:ln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611560" y="1167879"/>
            <a:ext cx="8352928" cy="39241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marR="0" lvl="0" indent="-285750" algn="just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ru-RU" sz="160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традиционный урок, классный час, деловая игра</a:t>
            </a:r>
          </a:p>
          <a:p>
            <a:pPr marL="285750" marR="0" lvl="0" indent="-285750" algn="just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endParaRPr kumimoji="0" lang="ru-RU" sz="500" i="0" u="none" strike="noStrike" kern="1200" cap="none" spc="0" normalizeH="0" baseline="0" noProof="0" dirty="0" smtClean="0">
              <a:ln>
                <a:noFill/>
              </a:ln>
              <a:effectLst/>
              <a:uLnTx/>
              <a:uFillTx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285750" marR="0" lvl="0" indent="-285750" algn="just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ru-RU" sz="160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демонстрация </a:t>
            </a:r>
            <a:r>
              <a:rPr kumimoji="0" lang="ru-RU" sz="16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мультфильма и/или </a:t>
            </a:r>
            <a:r>
              <a:rPr kumimoji="0" lang="ru-RU" sz="160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видеоурока</a:t>
            </a:r>
          </a:p>
          <a:p>
            <a:pPr marL="285750" marR="0" lvl="0" indent="-285750" algn="just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endParaRPr kumimoji="0" lang="ru-RU" sz="500" i="0" u="none" strike="noStrike" kern="1200" cap="none" spc="0" normalizeH="0" baseline="0" noProof="0" dirty="0" smtClean="0">
              <a:ln>
                <a:noFill/>
              </a:ln>
              <a:effectLst/>
              <a:uLnTx/>
              <a:uFillTx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285750" marR="0" lvl="0" indent="-285750" algn="just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ru-RU" sz="160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Всероссийская контрольная работа </a:t>
            </a:r>
            <a:r>
              <a:rPr kumimoji="0" lang="ru-RU" sz="16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по информационной безопасности на портале Единого урока </a:t>
            </a:r>
            <a:r>
              <a:rPr kumimoji="0" lang="en-US" sz="16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  <a:hlinkClick r:id="rId3"/>
              </a:rPr>
              <a:t>www</a:t>
            </a:r>
            <a:r>
              <a:rPr kumimoji="0" lang="ru-RU" sz="160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  <a:hlinkClick r:id="rId3"/>
              </a:rPr>
              <a:t>.Единыйурок.дети</a:t>
            </a:r>
            <a:endParaRPr kumimoji="0" lang="ru-RU" sz="1600" i="0" u="none" strike="noStrike" kern="1200" cap="none" spc="0" normalizeH="0" baseline="0" noProof="0" dirty="0" smtClean="0">
              <a:ln>
                <a:noFill/>
              </a:ln>
              <a:effectLst/>
              <a:uLnTx/>
              <a:uFillTx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285750" marR="0" lvl="0" indent="-285750" algn="just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endParaRPr kumimoji="0" lang="ru-RU" sz="500" i="0" u="none" strike="noStrike" kern="1200" cap="none" spc="0" normalizeH="0" baseline="0" noProof="0" dirty="0" smtClean="0">
              <a:ln>
                <a:noFill/>
              </a:ln>
              <a:effectLst/>
              <a:uLnTx/>
              <a:uFillTx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285750" marR="0" lvl="0" indent="-285750" algn="just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ru-RU" sz="160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организация </a:t>
            </a:r>
            <a:r>
              <a:rPr kumimoji="0" lang="ru-RU" sz="16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участия детей в международном квесте (онлайн-конкурсе) по цифровой грамотности «Сетевичок» на сайте </a:t>
            </a:r>
            <a:r>
              <a:rPr kumimoji="0" lang="en-US" sz="16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  <a:hlinkClick r:id="rId4"/>
              </a:rPr>
              <a:t>www</a:t>
            </a:r>
            <a:r>
              <a:rPr kumimoji="0" lang="ru-RU" sz="160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  <a:hlinkClick r:id="rId4"/>
              </a:rPr>
              <a:t>.Сетевичок.рф</a:t>
            </a:r>
            <a:endParaRPr kumimoji="0" lang="ru-RU" sz="1600" i="0" u="none" strike="noStrike" kern="1200" cap="none" spc="0" normalizeH="0" baseline="0" noProof="0" dirty="0" smtClean="0">
              <a:ln>
                <a:noFill/>
              </a:ln>
              <a:effectLst/>
              <a:uLnTx/>
              <a:uFillTx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285750" marR="0" lvl="0" indent="-285750" algn="just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endParaRPr kumimoji="0" lang="ru-RU" sz="500" i="0" u="none" strike="noStrike" kern="1200" cap="none" spc="0" normalizeH="0" baseline="0" noProof="0" dirty="0" smtClean="0">
              <a:ln>
                <a:noFill/>
              </a:ln>
              <a:effectLst/>
              <a:uLnTx/>
              <a:uFillTx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285750" marR="0" lvl="0" indent="-285750" algn="just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tt-RU" sz="160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в</a:t>
            </a:r>
            <a:r>
              <a:rPr kumimoji="0" lang="ru-RU" sz="160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ыдвижение </a:t>
            </a:r>
            <a:r>
              <a:rPr kumimoji="0" lang="ru-RU" sz="16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творческих работ и интернет-ресурсов на Национальную премию в области информационного пространства детства «Премия Сетевичок» и Всероссийский конкурс социальной рекламы на тему информационной безопасности детей на сайте </a:t>
            </a:r>
            <a:r>
              <a:rPr kumimoji="0" lang="en-US" sz="16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  <a:hlinkClick r:id="rId5"/>
              </a:rPr>
              <a:t>www</a:t>
            </a:r>
            <a:r>
              <a:rPr kumimoji="0" lang="ru-RU" sz="160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  <a:hlinkClick r:id="rId5"/>
              </a:rPr>
              <a:t>.премиясетевичок.рф</a:t>
            </a:r>
            <a:endParaRPr kumimoji="0" lang="ru-RU" sz="1600" i="0" u="none" strike="noStrike" kern="1200" cap="none" spc="0" normalizeH="0" baseline="0" noProof="0" dirty="0" smtClean="0">
              <a:ln>
                <a:noFill/>
              </a:ln>
              <a:effectLst/>
              <a:uLnTx/>
              <a:uFillTx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285750" marR="0" lvl="0" indent="-285750" algn="just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endParaRPr kumimoji="0" lang="ru-RU" sz="500" i="0" u="none" strike="noStrike" kern="1200" cap="none" spc="0" normalizeH="0" baseline="0" noProof="0" dirty="0" smtClean="0">
              <a:ln>
                <a:noFill/>
              </a:ln>
              <a:effectLst/>
              <a:uLnTx/>
              <a:uFillTx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285750" marR="0" lvl="0" indent="-285750" algn="just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ru-RU" sz="160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семинар </a:t>
            </a:r>
            <a:r>
              <a:rPr kumimoji="0" lang="ru-RU" sz="16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или </a:t>
            </a:r>
            <a:r>
              <a:rPr kumimoji="0" lang="ru-RU" sz="160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занятие </a:t>
            </a:r>
            <a:r>
              <a:rPr kumimoji="0" lang="ru-RU" sz="16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с участием приглашенного </a:t>
            </a:r>
            <a:r>
              <a:rPr kumimoji="0" lang="ru-RU" sz="160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эксперта</a:t>
            </a:r>
          </a:p>
          <a:p>
            <a:pPr marL="285750" marR="0" lvl="0" indent="-285750" algn="just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endParaRPr kumimoji="0" lang="ru-RU" sz="500" i="0" u="none" strike="noStrike" kern="1200" cap="none" spc="0" normalizeH="0" baseline="0" noProof="0" dirty="0" smtClean="0">
              <a:ln>
                <a:noFill/>
              </a:ln>
              <a:effectLst/>
              <a:uLnTx/>
              <a:uFillTx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285750" marR="0" lvl="0" indent="-285750" algn="just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ru-RU" sz="160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раздача </a:t>
            </a:r>
            <a:r>
              <a:rPr kumimoji="0" lang="ru-RU" sz="16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листовок и </a:t>
            </a:r>
            <a:r>
              <a:rPr kumimoji="0" lang="ru-RU" sz="160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брошюр</a:t>
            </a:r>
          </a:p>
          <a:p>
            <a:pPr marL="285750" marR="0" lvl="0" indent="-285750" algn="just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endParaRPr kumimoji="0" lang="ru-RU" sz="500" i="0" u="none" strike="noStrike" kern="1200" cap="none" spc="0" normalizeH="0" baseline="0" noProof="0" dirty="0" smtClean="0">
              <a:ln>
                <a:noFill/>
              </a:ln>
              <a:effectLst/>
              <a:uLnTx/>
              <a:uFillTx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285750" marR="0" lvl="0" indent="-285750" algn="just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ru-RU" sz="160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иные формы</a:t>
            </a:r>
            <a:endParaRPr kumimoji="0" lang="ru-RU" sz="160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7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7010400" y="4862017"/>
            <a:ext cx="2133600" cy="273844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noProof="0" dirty="0" smtClean="0">
                <a:solidFill>
                  <a:prstClr val="black">
                    <a:tint val="75000"/>
                  </a:prstClr>
                </a:solidFill>
                <a:latin typeface="Calibri"/>
              </a:rPr>
              <a:t>9</a:t>
            </a: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11" name="Picture 2" descr="https://www.xn--d1abkefqip0a2f.xn--p1ai/images/work/logo_eu.p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81451" y="80332"/>
            <a:ext cx="1282449" cy="13722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5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568" t="22897" r="13773" b="24724"/>
          <a:stretch>
            <a:fillRect/>
          </a:stretch>
        </p:blipFill>
        <p:spPr bwMode="auto">
          <a:xfrm>
            <a:off x="107504" y="51470"/>
            <a:ext cx="1395514" cy="4444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 l="14568" t="22897" r="13773" b="24724"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4574688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2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Другая 1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3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Классическая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4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Классическая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14326</TotalTime>
  <Words>820</Words>
  <Application>Microsoft Office PowerPoint</Application>
  <PresentationFormat>Экран (16:9)</PresentationFormat>
  <Paragraphs>159</Paragraphs>
  <Slides>21</Slides>
  <Notes>4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4</vt:i4>
      </vt:variant>
      <vt:variant>
        <vt:lpstr>Заголовки слайдов</vt:lpstr>
      </vt:variant>
      <vt:variant>
        <vt:i4>21</vt:i4>
      </vt:variant>
    </vt:vector>
  </HeadingPairs>
  <TitlesOfParts>
    <vt:vector size="30" baseType="lpstr">
      <vt:lpstr>Arial</vt:lpstr>
      <vt:lpstr>Calibri</vt:lpstr>
      <vt:lpstr>Tahoma</vt:lpstr>
      <vt:lpstr>Times New Roman</vt:lpstr>
      <vt:lpstr>Wingdings</vt:lpstr>
      <vt:lpstr>2_Тема Office</vt:lpstr>
      <vt:lpstr>Тема Office</vt:lpstr>
      <vt:lpstr>3_Тема Office</vt:lpstr>
      <vt:lpstr>4_Тема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МОиН РТ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Админ</dc:creator>
  <cp:lastModifiedBy>Гульфия Салахутдинова</cp:lastModifiedBy>
  <cp:revision>627</cp:revision>
  <cp:lastPrinted>2014-10-20T10:00:46Z</cp:lastPrinted>
  <dcterms:created xsi:type="dcterms:W3CDTF">2009-12-08T06:57:32Z</dcterms:created>
  <dcterms:modified xsi:type="dcterms:W3CDTF">2022-12-20T11:30:09Z</dcterms:modified>
</cp:coreProperties>
</file>